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307" r:id="rId9"/>
    <p:sldId id="308" r:id="rId10"/>
    <p:sldId id="309" r:id="rId11"/>
    <p:sldId id="285" r:id="rId12"/>
    <p:sldId id="263" r:id="rId13"/>
    <p:sldId id="264" r:id="rId14"/>
    <p:sldId id="270" r:id="rId15"/>
    <p:sldId id="267" r:id="rId16"/>
    <p:sldId id="300" r:id="rId17"/>
    <p:sldId id="287" r:id="rId18"/>
    <p:sldId id="268" r:id="rId19"/>
    <p:sldId id="286" r:id="rId20"/>
    <p:sldId id="271" r:id="rId21"/>
    <p:sldId id="299" r:id="rId22"/>
    <p:sldId id="272" r:id="rId23"/>
    <p:sldId id="274" r:id="rId24"/>
    <p:sldId id="295" r:id="rId25"/>
    <p:sldId id="290" r:id="rId26"/>
    <p:sldId id="291" r:id="rId27"/>
    <p:sldId id="298" r:id="rId28"/>
    <p:sldId id="289" r:id="rId29"/>
    <p:sldId id="292" r:id="rId30"/>
    <p:sldId id="294" r:id="rId31"/>
    <p:sldId id="288" r:id="rId32"/>
    <p:sldId id="297" r:id="rId33"/>
    <p:sldId id="303" r:id="rId34"/>
    <p:sldId id="304" r:id="rId35"/>
    <p:sldId id="305" r:id="rId36"/>
    <p:sldId id="306" r:id="rId37"/>
    <p:sldId id="277" r:id="rId38"/>
    <p:sldId id="278" r:id="rId39"/>
    <p:sldId id="27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68897-ACBF-ED47-B03D-0836D277E375}" v="34" dt="2025-11-24T14:04:47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6"/>
    <p:restoredTop sz="89315" autoAdjust="0"/>
  </p:normalViewPr>
  <p:slideViewPr>
    <p:cSldViewPr snapToGrid="0" snapToObjects="1">
      <p:cViewPr varScale="1">
        <p:scale>
          <a:sx n="104" d="100"/>
          <a:sy n="104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5AAE7-4E47-0449-BFB5-58440DECBD55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1C021-780A-4C44-993F-DE7C5BB69090}">
      <dgm:prSet phldrT="[Text]" custT="1"/>
      <dgm:spPr>
        <a:solidFill>
          <a:schemeClr val="accent3">
            <a:lumMod val="75000"/>
          </a:schemeClr>
        </a:solidFill>
      </dgm:spPr>
      <dgm:t>
        <a:bodyPr lIns="45720" tIns="45720" rIns="45720" bIns="45720"/>
        <a:lstStyle/>
        <a:p>
          <a:r>
            <a:rPr lang="en-US" sz="2400" dirty="0"/>
            <a:t>1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 Develop a partnership with the patient</a:t>
          </a:r>
        </a:p>
      </dgm:t>
    </dgm:pt>
    <dgm:pt modelId="{6BC58BF5-ECCC-F145-9846-1456B7B21866}" type="parTrans" cxnId="{1B911682-612A-FF45-A3CE-5CBE87C163A5}">
      <dgm:prSet/>
      <dgm:spPr/>
      <dgm:t>
        <a:bodyPr/>
        <a:lstStyle/>
        <a:p>
          <a:endParaRPr lang="en-US"/>
        </a:p>
      </dgm:t>
    </dgm:pt>
    <dgm:pt modelId="{DEC0E102-F8B4-CB49-9C51-A176B27A33F2}" type="sibTrans" cxnId="{1B911682-612A-FF45-A3CE-5CBE87C163A5}">
      <dgm:prSet/>
      <dgm:spPr/>
      <dgm:t>
        <a:bodyPr/>
        <a:lstStyle/>
        <a:p>
          <a:endParaRPr lang="en-US"/>
        </a:p>
      </dgm:t>
    </dgm:pt>
    <dgm:pt modelId="{C26E7D1C-1CF5-344F-8D69-8C8793FB6DCA}">
      <dgm:prSet phldrT="[Text]" custT="1"/>
      <dgm:spPr>
        <a:solidFill>
          <a:schemeClr val="accent3">
            <a:lumMod val="75000"/>
          </a:schemeClr>
        </a:solidFill>
      </dgm:spPr>
      <dgm:t>
        <a:bodyPr lIns="45720" tIns="45720" rIns="45720" bIns="4572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2. Establish or review the patient’s preferences for information (such as amount or format)</a:t>
          </a:r>
        </a:p>
      </dgm:t>
    </dgm:pt>
    <dgm:pt modelId="{281B6566-B35A-4E41-AD87-16625136E17A}" type="parTrans" cxnId="{92FAD580-780F-2D46-A637-30C5D4D4B182}">
      <dgm:prSet/>
      <dgm:spPr/>
      <dgm:t>
        <a:bodyPr/>
        <a:lstStyle/>
        <a:p>
          <a:endParaRPr lang="en-US"/>
        </a:p>
      </dgm:t>
    </dgm:pt>
    <dgm:pt modelId="{8DEDB61B-5A5B-504A-BAE9-E7961BF61A0D}" type="sibTrans" cxnId="{92FAD580-780F-2D46-A637-30C5D4D4B182}">
      <dgm:prSet/>
      <dgm:spPr/>
      <dgm:t>
        <a:bodyPr/>
        <a:lstStyle/>
        <a:p>
          <a:endParaRPr lang="en-US"/>
        </a:p>
      </dgm:t>
    </dgm:pt>
    <dgm:pt modelId="{64D78098-EFFE-4C4E-A6A1-52900B9580B6}">
      <dgm:prSet phldrT="[Text]" custT="1"/>
      <dgm:spPr>
        <a:solidFill>
          <a:schemeClr val="accent3">
            <a:lumMod val="75000"/>
          </a:schemeClr>
        </a:solidFill>
      </dgm:spPr>
      <dgm:t>
        <a:bodyPr lIns="45720" tIns="45720" rIns="45720" bIns="4572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3. Establish patient’s preferences for role in decision making and the existence of any uncertainty about the course of action</a:t>
          </a:r>
        </a:p>
      </dgm:t>
    </dgm:pt>
    <dgm:pt modelId="{53407C1B-F161-A640-BDD7-211491C5A076}" type="parTrans" cxnId="{B671362E-9BAB-B14B-A36E-D89513ECA031}">
      <dgm:prSet/>
      <dgm:spPr/>
      <dgm:t>
        <a:bodyPr/>
        <a:lstStyle/>
        <a:p>
          <a:endParaRPr lang="en-US"/>
        </a:p>
      </dgm:t>
    </dgm:pt>
    <dgm:pt modelId="{9DF11F93-5AC4-D945-8D88-5F935F4F2E97}" type="sibTrans" cxnId="{B671362E-9BAB-B14B-A36E-D89513ECA031}">
      <dgm:prSet/>
      <dgm:spPr/>
      <dgm:t>
        <a:bodyPr/>
        <a:lstStyle/>
        <a:p>
          <a:endParaRPr lang="en-US"/>
        </a:p>
      </dgm:t>
    </dgm:pt>
    <dgm:pt modelId="{E1B66FB4-8D5A-F745-9ACE-50764A248451}" type="pres">
      <dgm:prSet presAssocID="{7C15AAE7-4E47-0449-BFB5-58440DECBD55}" presName="outerComposite" presStyleCnt="0">
        <dgm:presLayoutVars>
          <dgm:chMax val="5"/>
          <dgm:dir/>
          <dgm:resizeHandles val="exact"/>
        </dgm:presLayoutVars>
      </dgm:prSet>
      <dgm:spPr/>
    </dgm:pt>
    <dgm:pt modelId="{127F0BB5-4DEB-B84D-BA9B-52DCAFDEA66D}" type="pres">
      <dgm:prSet presAssocID="{7C15AAE7-4E47-0449-BFB5-58440DECBD55}" presName="dummyMaxCanvas" presStyleCnt="0">
        <dgm:presLayoutVars/>
      </dgm:prSet>
      <dgm:spPr/>
    </dgm:pt>
    <dgm:pt modelId="{6663B935-081A-4D4D-9D92-3F8C635A26E7}" type="pres">
      <dgm:prSet presAssocID="{7C15AAE7-4E47-0449-BFB5-58440DECBD55}" presName="ThreeNodes_1" presStyleLbl="node1" presStyleIdx="0" presStyleCnt="3" custLinFactNeighborX="0">
        <dgm:presLayoutVars>
          <dgm:bulletEnabled val="1"/>
        </dgm:presLayoutVars>
      </dgm:prSet>
      <dgm:spPr/>
    </dgm:pt>
    <dgm:pt modelId="{FE7EA20F-CCC9-7740-B28D-8F7A16A10E5D}" type="pres">
      <dgm:prSet presAssocID="{7C15AAE7-4E47-0449-BFB5-58440DECBD55}" presName="ThreeNodes_2" presStyleLbl="node1" presStyleIdx="1" presStyleCnt="3" custLinFactNeighborX="-1151" custLinFactNeighborY="1852">
        <dgm:presLayoutVars>
          <dgm:bulletEnabled val="1"/>
        </dgm:presLayoutVars>
      </dgm:prSet>
      <dgm:spPr/>
    </dgm:pt>
    <dgm:pt modelId="{F5F4279A-15B7-DD4C-B523-8272751368D8}" type="pres">
      <dgm:prSet presAssocID="{7C15AAE7-4E47-0449-BFB5-58440DECBD55}" presName="ThreeNodes_3" presStyleLbl="node1" presStyleIdx="2" presStyleCnt="3" custScaleX="100000" custLinFactNeighborX="-2302">
        <dgm:presLayoutVars>
          <dgm:bulletEnabled val="1"/>
        </dgm:presLayoutVars>
      </dgm:prSet>
      <dgm:spPr/>
    </dgm:pt>
    <dgm:pt modelId="{5730AA3D-46D6-234A-B7C9-5EBA02C83CE4}" type="pres">
      <dgm:prSet presAssocID="{7C15AAE7-4E47-0449-BFB5-58440DECBD55}" presName="ThreeConn_1-2" presStyleLbl="fgAccFollowNode1" presStyleIdx="0" presStyleCnt="2">
        <dgm:presLayoutVars>
          <dgm:bulletEnabled val="1"/>
        </dgm:presLayoutVars>
      </dgm:prSet>
      <dgm:spPr/>
    </dgm:pt>
    <dgm:pt modelId="{739CF991-4A58-DF4A-96B9-92A5F0551758}" type="pres">
      <dgm:prSet presAssocID="{7C15AAE7-4E47-0449-BFB5-58440DECBD55}" presName="ThreeConn_2-3" presStyleLbl="fgAccFollowNode1" presStyleIdx="1" presStyleCnt="2">
        <dgm:presLayoutVars>
          <dgm:bulletEnabled val="1"/>
        </dgm:presLayoutVars>
      </dgm:prSet>
      <dgm:spPr/>
    </dgm:pt>
    <dgm:pt modelId="{9B88F0B3-FE15-9142-AEBF-0F5F2908FD16}" type="pres">
      <dgm:prSet presAssocID="{7C15AAE7-4E47-0449-BFB5-58440DECBD55}" presName="ThreeNodes_1_text" presStyleLbl="node1" presStyleIdx="2" presStyleCnt="3">
        <dgm:presLayoutVars>
          <dgm:bulletEnabled val="1"/>
        </dgm:presLayoutVars>
      </dgm:prSet>
      <dgm:spPr/>
    </dgm:pt>
    <dgm:pt modelId="{A3DAA5D6-8549-8747-8FA0-7CB81E0E13C6}" type="pres">
      <dgm:prSet presAssocID="{7C15AAE7-4E47-0449-BFB5-58440DECBD55}" presName="ThreeNodes_2_text" presStyleLbl="node1" presStyleIdx="2" presStyleCnt="3">
        <dgm:presLayoutVars>
          <dgm:bulletEnabled val="1"/>
        </dgm:presLayoutVars>
      </dgm:prSet>
      <dgm:spPr/>
    </dgm:pt>
    <dgm:pt modelId="{9693734C-EE33-1845-83F5-FF0DF8D80429}" type="pres">
      <dgm:prSet presAssocID="{7C15AAE7-4E47-0449-BFB5-58440DECBD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671362E-9BAB-B14B-A36E-D89513ECA031}" srcId="{7C15AAE7-4E47-0449-BFB5-58440DECBD55}" destId="{64D78098-EFFE-4C4E-A6A1-52900B9580B6}" srcOrd="2" destOrd="0" parTransId="{53407C1B-F161-A640-BDD7-211491C5A076}" sibTransId="{9DF11F93-5AC4-D945-8D88-5F935F4F2E97}"/>
    <dgm:cxn modelId="{BE44B536-AE07-444B-B440-1364227E5B8D}" type="presOf" srcId="{C26E7D1C-1CF5-344F-8D69-8C8793FB6DCA}" destId="{A3DAA5D6-8549-8747-8FA0-7CB81E0E13C6}" srcOrd="1" destOrd="0" presId="urn:microsoft.com/office/officeart/2005/8/layout/vProcess5"/>
    <dgm:cxn modelId="{6711855C-2E61-6A40-9BD3-9FBEE454E5B0}" type="presOf" srcId="{75D1C021-780A-4C44-993F-DE7C5BB69090}" destId="{6663B935-081A-4D4D-9D92-3F8C635A26E7}" srcOrd="0" destOrd="0" presId="urn:microsoft.com/office/officeart/2005/8/layout/vProcess5"/>
    <dgm:cxn modelId="{93806861-6B62-DA40-8E22-572AE8A2FBE2}" type="presOf" srcId="{7C15AAE7-4E47-0449-BFB5-58440DECBD55}" destId="{E1B66FB4-8D5A-F745-9ACE-50764A248451}" srcOrd="0" destOrd="0" presId="urn:microsoft.com/office/officeart/2005/8/layout/vProcess5"/>
    <dgm:cxn modelId="{40557D69-D1C4-7849-8537-8127165C9527}" type="presOf" srcId="{DEC0E102-F8B4-CB49-9C51-A176B27A33F2}" destId="{5730AA3D-46D6-234A-B7C9-5EBA02C83CE4}" srcOrd="0" destOrd="0" presId="urn:microsoft.com/office/officeart/2005/8/layout/vProcess5"/>
    <dgm:cxn modelId="{0C4E484A-89D4-BF4D-8126-298BFEBE5608}" type="presOf" srcId="{64D78098-EFFE-4C4E-A6A1-52900B9580B6}" destId="{F5F4279A-15B7-DD4C-B523-8272751368D8}" srcOrd="0" destOrd="0" presId="urn:microsoft.com/office/officeart/2005/8/layout/vProcess5"/>
    <dgm:cxn modelId="{04DEF96A-0209-0348-88E3-180C7814E4D5}" type="presOf" srcId="{75D1C021-780A-4C44-993F-DE7C5BB69090}" destId="{9B88F0B3-FE15-9142-AEBF-0F5F2908FD16}" srcOrd="1" destOrd="0" presId="urn:microsoft.com/office/officeart/2005/8/layout/vProcess5"/>
    <dgm:cxn modelId="{92FAD580-780F-2D46-A637-30C5D4D4B182}" srcId="{7C15AAE7-4E47-0449-BFB5-58440DECBD55}" destId="{C26E7D1C-1CF5-344F-8D69-8C8793FB6DCA}" srcOrd="1" destOrd="0" parTransId="{281B6566-B35A-4E41-AD87-16625136E17A}" sibTransId="{8DEDB61B-5A5B-504A-BAE9-E7961BF61A0D}"/>
    <dgm:cxn modelId="{1B911682-612A-FF45-A3CE-5CBE87C163A5}" srcId="{7C15AAE7-4E47-0449-BFB5-58440DECBD55}" destId="{75D1C021-780A-4C44-993F-DE7C5BB69090}" srcOrd="0" destOrd="0" parTransId="{6BC58BF5-ECCC-F145-9846-1456B7B21866}" sibTransId="{DEC0E102-F8B4-CB49-9C51-A176B27A33F2}"/>
    <dgm:cxn modelId="{B8CC2EB6-F22D-014E-91F1-629EA4C1DC75}" type="presOf" srcId="{64D78098-EFFE-4C4E-A6A1-52900B9580B6}" destId="{9693734C-EE33-1845-83F5-FF0DF8D80429}" srcOrd="1" destOrd="0" presId="urn:microsoft.com/office/officeart/2005/8/layout/vProcess5"/>
    <dgm:cxn modelId="{D22BD9C3-EE25-364B-A30A-2AD7DC371BDD}" type="presOf" srcId="{8DEDB61B-5A5B-504A-BAE9-E7961BF61A0D}" destId="{739CF991-4A58-DF4A-96B9-92A5F0551758}" srcOrd="0" destOrd="0" presId="urn:microsoft.com/office/officeart/2005/8/layout/vProcess5"/>
    <dgm:cxn modelId="{5A1E9CEE-57C1-DA49-97F1-CE39E1BA9972}" type="presOf" srcId="{C26E7D1C-1CF5-344F-8D69-8C8793FB6DCA}" destId="{FE7EA20F-CCC9-7740-B28D-8F7A16A10E5D}" srcOrd="0" destOrd="0" presId="urn:microsoft.com/office/officeart/2005/8/layout/vProcess5"/>
    <dgm:cxn modelId="{C72581B6-68E8-FB41-825F-6BC3812FF2FB}" type="presParOf" srcId="{E1B66FB4-8D5A-F745-9ACE-50764A248451}" destId="{127F0BB5-4DEB-B84D-BA9B-52DCAFDEA66D}" srcOrd="0" destOrd="0" presId="urn:microsoft.com/office/officeart/2005/8/layout/vProcess5"/>
    <dgm:cxn modelId="{9B58581E-4DEB-4549-AEBE-693E36F51986}" type="presParOf" srcId="{E1B66FB4-8D5A-F745-9ACE-50764A248451}" destId="{6663B935-081A-4D4D-9D92-3F8C635A26E7}" srcOrd="1" destOrd="0" presId="urn:microsoft.com/office/officeart/2005/8/layout/vProcess5"/>
    <dgm:cxn modelId="{FDFD94CE-0D6D-324E-9299-E6F6AFC34BA7}" type="presParOf" srcId="{E1B66FB4-8D5A-F745-9ACE-50764A248451}" destId="{FE7EA20F-CCC9-7740-B28D-8F7A16A10E5D}" srcOrd="2" destOrd="0" presId="urn:microsoft.com/office/officeart/2005/8/layout/vProcess5"/>
    <dgm:cxn modelId="{1B664617-7920-944A-86C3-0AB6D8F19C3F}" type="presParOf" srcId="{E1B66FB4-8D5A-F745-9ACE-50764A248451}" destId="{F5F4279A-15B7-DD4C-B523-8272751368D8}" srcOrd="3" destOrd="0" presId="urn:microsoft.com/office/officeart/2005/8/layout/vProcess5"/>
    <dgm:cxn modelId="{889EAF48-CFB1-004B-905F-9CA1BE815C88}" type="presParOf" srcId="{E1B66FB4-8D5A-F745-9ACE-50764A248451}" destId="{5730AA3D-46D6-234A-B7C9-5EBA02C83CE4}" srcOrd="4" destOrd="0" presId="urn:microsoft.com/office/officeart/2005/8/layout/vProcess5"/>
    <dgm:cxn modelId="{59E1CC23-FBC4-B54C-BBB0-752BF712311A}" type="presParOf" srcId="{E1B66FB4-8D5A-F745-9ACE-50764A248451}" destId="{739CF991-4A58-DF4A-96B9-92A5F0551758}" srcOrd="5" destOrd="0" presId="urn:microsoft.com/office/officeart/2005/8/layout/vProcess5"/>
    <dgm:cxn modelId="{BC392003-A738-F84B-8939-331595823D9B}" type="presParOf" srcId="{E1B66FB4-8D5A-F745-9ACE-50764A248451}" destId="{9B88F0B3-FE15-9142-AEBF-0F5F2908FD16}" srcOrd="6" destOrd="0" presId="urn:microsoft.com/office/officeart/2005/8/layout/vProcess5"/>
    <dgm:cxn modelId="{69D14EAC-5D36-564E-8D98-93020F29D36F}" type="presParOf" srcId="{E1B66FB4-8D5A-F745-9ACE-50764A248451}" destId="{A3DAA5D6-8549-8747-8FA0-7CB81E0E13C6}" srcOrd="7" destOrd="0" presId="urn:microsoft.com/office/officeart/2005/8/layout/vProcess5"/>
    <dgm:cxn modelId="{BC286E04-1531-A343-84B3-DDFDD64DC633}" type="presParOf" srcId="{E1B66FB4-8D5A-F745-9ACE-50764A248451}" destId="{9693734C-EE33-1845-83F5-FF0DF8D804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5AAE7-4E47-0449-BFB5-58440DECBD55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1C021-780A-4C44-993F-DE7C5BB69090}">
      <dgm:prSet phldrT="[Text]" custT="1"/>
      <dgm:spPr>
        <a:solidFill>
          <a:srgbClr val="77933C"/>
        </a:solidFill>
      </dgm:spPr>
      <dgm:t>
        <a:bodyPr lIns="45720" tIns="45720" rIns="45720" bIns="4572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4. Ascertain and respond to patient’s ideas, concerns, and expectations (such as about disease management options)</a:t>
          </a:r>
        </a:p>
      </dgm:t>
    </dgm:pt>
    <dgm:pt modelId="{6BC58BF5-ECCC-F145-9846-1456B7B21866}" type="parTrans" cxnId="{1B911682-612A-FF45-A3CE-5CBE87C163A5}">
      <dgm:prSet/>
      <dgm:spPr/>
      <dgm:t>
        <a:bodyPr/>
        <a:lstStyle/>
        <a:p>
          <a:endParaRPr lang="en-US"/>
        </a:p>
      </dgm:t>
    </dgm:pt>
    <dgm:pt modelId="{DEC0E102-F8B4-CB49-9C51-A176B27A33F2}" type="sibTrans" cxnId="{1B911682-612A-FF45-A3CE-5CBE87C163A5}">
      <dgm:prSet/>
      <dgm:spPr/>
      <dgm:t>
        <a:bodyPr/>
        <a:lstStyle/>
        <a:p>
          <a:endParaRPr lang="en-US"/>
        </a:p>
      </dgm:t>
    </dgm:pt>
    <dgm:pt modelId="{C26E7D1C-1CF5-344F-8D69-8C8793FB6DCA}">
      <dgm:prSet phldrT="[Text]" custT="1"/>
      <dgm:spPr>
        <a:solidFill>
          <a:srgbClr val="77933C"/>
        </a:solidFill>
      </dgm:spPr>
      <dgm:t>
        <a:bodyPr lIns="45720" tIns="45720" rIns="45720" bIns="4572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5. Identify choices and evaluate the research evidence in relation to the individual patient</a:t>
          </a:r>
        </a:p>
      </dgm:t>
    </dgm:pt>
    <dgm:pt modelId="{281B6566-B35A-4E41-AD87-16625136E17A}" type="parTrans" cxnId="{92FAD580-780F-2D46-A637-30C5D4D4B182}">
      <dgm:prSet/>
      <dgm:spPr/>
      <dgm:t>
        <a:bodyPr/>
        <a:lstStyle/>
        <a:p>
          <a:endParaRPr lang="en-US"/>
        </a:p>
      </dgm:t>
    </dgm:pt>
    <dgm:pt modelId="{8DEDB61B-5A5B-504A-BAE9-E7961BF61A0D}" type="sibTrans" cxnId="{92FAD580-780F-2D46-A637-30C5D4D4B182}">
      <dgm:prSet/>
      <dgm:spPr/>
      <dgm:t>
        <a:bodyPr/>
        <a:lstStyle/>
        <a:p>
          <a:endParaRPr lang="en-US"/>
        </a:p>
      </dgm:t>
    </dgm:pt>
    <dgm:pt modelId="{64D78098-EFFE-4C4E-A6A1-52900B9580B6}">
      <dgm:prSet phldrT="[Text]" custT="1"/>
      <dgm:spPr>
        <a:solidFill>
          <a:srgbClr val="77933C"/>
        </a:solidFill>
      </dgm:spPr>
      <dgm:t>
        <a:bodyPr lIns="45720" tIns="45720" rIns="45720" bIns="45720"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6. Present and frame evidence; help patient to reflect </a:t>
          </a:r>
        </a:p>
      </dgm:t>
    </dgm:pt>
    <dgm:pt modelId="{53407C1B-F161-A640-BDD7-211491C5A076}" type="parTrans" cxnId="{B671362E-9BAB-B14B-A36E-D89513ECA031}">
      <dgm:prSet/>
      <dgm:spPr/>
      <dgm:t>
        <a:bodyPr/>
        <a:lstStyle/>
        <a:p>
          <a:endParaRPr lang="en-US"/>
        </a:p>
      </dgm:t>
    </dgm:pt>
    <dgm:pt modelId="{9DF11F93-5AC4-D945-8D88-5F935F4F2E97}" type="sibTrans" cxnId="{B671362E-9BAB-B14B-A36E-D89513ECA031}">
      <dgm:prSet/>
      <dgm:spPr/>
      <dgm:t>
        <a:bodyPr/>
        <a:lstStyle/>
        <a:p>
          <a:endParaRPr lang="en-US"/>
        </a:p>
      </dgm:t>
    </dgm:pt>
    <dgm:pt modelId="{E1B66FB4-8D5A-F745-9ACE-50764A248451}" type="pres">
      <dgm:prSet presAssocID="{7C15AAE7-4E47-0449-BFB5-58440DECBD55}" presName="outerComposite" presStyleCnt="0">
        <dgm:presLayoutVars>
          <dgm:chMax val="5"/>
          <dgm:dir/>
          <dgm:resizeHandles val="exact"/>
        </dgm:presLayoutVars>
      </dgm:prSet>
      <dgm:spPr/>
    </dgm:pt>
    <dgm:pt modelId="{127F0BB5-4DEB-B84D-BA9B-52DCAFDEA66D}" type="pres">
      <dgm:prSet presAssocID="{7C15AAE7-4E47-0449-BFB5-58440DECBD55}" presName="dummyMaxCanvas" presStyleCnt="0">
        <dgm:presLayoutVars/>
      </dgm:prSet>
      <dgm:spPr/>
    </dgm:pt>
    <dgm:pt modelId="{6663B935-081A-4D4D-9D92-3F8C635A26E7}" type="pres">
      <dgm:prSet presAssocID="{7C15AAE7-4E47-0449-BFB5-58440DECBD55}" presName="ThreeNodes_1" presStyleLbl="node1" presStyleIdx="0" presStyleCnt="3" custScaleX="100000">
        <dgm:presLayoutVars>
          <dgm:bulletEnabled val="1"/>
        </dgm:presLayoutVars>
      </dgm:prSet>
      <dgm:spPr/>
    </dgm:pt>
    <dgm:pt modelId="{FE7EA20F-CCC9-7740-B28D-8F7A16A10E5D}" type="pres">
      <dgm:prSet presAssocID="{7C15AAE7-4E47-0449-BFB5-58440DECBD55}" presName="ThreeNodes_2" presStyleLbl="node1" presStyleIdx="1" presStyleCnt="3" custLinFactNeighborX="-1151" custLinFactNeighborY="1852">
        <dgm:presLayoutVars>
          <dgm:bulletEnabled val="1"/>
        </dgm:presLayoutVars>
      </dgm:prSet>
      <dgm:spPr/>
    </dgm:pt>
    <dgm:pt modelId="{F5F4279A-15B7-DD4C-B523-8272751368D8}" type="pres">
      <dgm:prSet presAssocID="{7C15AAE7-4E47-0449-BFB5-58440DECBD55}" presName="ThreeNodes_3" presStyleLbl="node1" presStyleIdx="2" presStyleCnt="3" custLinFactNeighborX="-2302">
        <dgm:presLayoutVars>
          <dgm:bulletEnabled val="1"/>
        </dgm:presLayoutVars>
      </dgm:prSet>
      <dgm:spPr/>
    </dgm:pt>
    <dgm:pt modelId="{5730AA3D-46D6-234A-B7C9-5EBA02C83CE4}" type="pres">
      <dgm:prSet presAssocID="{7C15AAE7-4E47-0449-BFB5-58440DECBD55}" presName="ThreeConn_1-2" presStyleLbl="fgAccFollowNode1" presStyleIdx="0" presStyleCnt="2">
        <dgm:presLayoutVars>
          <dgm:bulletEnabled val="1"/>
        </dgm:presLayoutVars>
      </dgm:prSet>
      <dgm:spPr/>
    </dgm:pt>
    <dgm:pt modelId="{739CF991-4A58-DF4A-96B9-92A5F0551758}" type="pres">
      <dgm:prSet presAssocID="{7C15AAE7-4E47-0449-BFB5-58440DECBD55}" presName="ThreeConn_2-3" presStyleLbl="fgAccFollowNode1" presStyleIdx="1" presStyleCnt="2">
        <dgm:presLayoutVars>
          <dgm:bulletEnabled val="1"/>
        </dgm:presLayoutVars>
      </dgm:prSet>
      <dgm:spPr/>
    </dgm:pt>
    <dgm:pt modelId="{9B88F0B3-FE15-9142-AEBF-0F5F2908FD16}" type="pres">
      <dgm:prSet presAssocID="{7C15AAE7-4E47-0449-BFB5-58440DECBD55}" presName="ThreeNodes_1_text" presStyleLbl="node1" presStyleIdx="2" presStyleCnt="3">
        <dgm:presLayoutVars>
          <dgm:bulletEnabled val="1"/>
        </dgm:presLayoutVars>
      </dgm:prSet>
      <dgm:spPr/>
    </dgm:pt>
    <dgm:pt modelId="{A3DAA5D6-8549-8747-8FA0-7CB81E0E13C6}" type="pres">
      <dgm:prSet presAssocID="{7C15AAE7-4E47-0449-BFB5-58440DECBD55}" presName="ThreeNodes_2_text" presStyleLbl="node1" presStyleIdx="2" presStyleCnt="3">
        <dgm:presLayoutVars>
          <dgm:bulletEnabled val="1"/>
        </dgm:presLayoutVars>
      </dgm:prSet>
      <dgm:spPr/>
    </dgm:pt>
    <dgm:pt modelId="{9693734C-EE33-1845-83F5-FF0DF8D80429}" type="pres">
      <dgm:prSet presAssocID="{7C15AAE7-4E47-0449-BFB5-58440DECBD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671362E-9BAB-B14B-A36E-D89513ECA031}" srcId="{7C15AAE7-4E47-0449-BFB5-58440DECBD55}" destId="{64D78098-EFFE-4C4E-A6A1-52900B9580B6}" srcOrd="2" destOrd="0" parTransId="{53407C1B-F161-A640-BDD7-211491C5A076}" sibTransId="{9DF11F93-5AC4-D945-8D88-5F935F4F2E97}"/>
    <dgm:cxn modelId="{ACC1C73D-EBA2-374C-B7F1-7FF3B7C71204}" type="presOf" srcId="{7C15AAE7-4E47-0449-BFB5-58440DECBD55}" destId="{E1B66FB4-8D5A-F745-9ACE-50764A248451}" srcOrd="0" destOrd="0" presId="urn:microsoft.com/office/officeart/2005/8/layout/vProcess5"/>
    <dgm:cxn modelId="{7938683E-DC18-774B-91E0-2E65DF6C7DFD}" type="presOf" srcId="{64D78098-EFFE-4C4E-A6A1-52900B9580B6}" destId="{F5F4279A-15B7-DD4C-B523-8272751368D8}" srcOrd="0" destOrd="0" presId="urn:microsoft.com/office/officeart/2005/8/layout/vProcess5"/>
    <dgm:cxn modelId="{7F157E56-A05A-404F-A6DE-38D63069F11D}" type="presOf" srcId="{75D1C021-780A-4C44-993F-DE7C5BB69090}" destId="{6663B935-081A-4D4D-9D92-3F8C635A26E7}" srcOrd="0" destOrd="0" presId="urn:microsoft.com/office/officeart/2005/8/layout/vProcess5"/>
    <dgm:cxn modelId="{61929E7B-195A-A34B-809C-B1B10BA4E9C5}" type="presOf" srcId="{64D78098-EFFE-4C4E-A6A1-52900B9580B6}" destId="{9693734C-EE33-1845-83F5-FF0DF8D80429}" srcOrd="1" destOrd="0" presId="urn:microsoft.com/office/officeart/2005/8/layout/vProcess5"/>
    <dgm:cxn modelId="{92FAD580-780F-2D46-A637-30C5D4D4B182}" srcId="{7C15AAE7-4E47-0449-BFB5-58440DECBD55}" destId="{C26E7D1C-1CF5-344F-8D69-8C8793FB6DCA}" srcOrd="1" destOrd="0" parTransId="{281B6566-B35A-4E41-AD87-16625136E17A}" sibTransId="{8DEDB61B-5A5B-504A-BAE9-E7961BF61A0D}"/>
    <dgm:cxn modelId="{1B911682-612A-FF45-A3CE-5CBE87C163A5}" srcId="{7C15AAE7-4E47-0449-BFB5-58440DECBD55}" destId="{75D1C021-780A-4C44-993F-DE7C5BB69090}" srcOrd="0" destOrd="0" parTransId="{6BC58BF5-ECCC-F145-9846-1456B7B21866}" sibTransId="{DEC0E102-F8B4-CB49-9C51-A176B27A33F2}"/>
    <dgm:cxn modelId="{6EEB8DA1-E182-C141-841A-778121B7D087}" type="presOf" srcId="{75D1C021-780A-4C44-993F-DE7C5BB69090}" destId="{9B88F0B3-FE15-9142-AEBF-0F5F2908FD16}" srcOrd="1" destOrd="0" presId="urn:microsoft.com/office/officeart/2005/8/layout/vProcess5"/>
    <dgm:cxn modelId="{B2D261BB-BC87-CA45-AB19-F8B42DE87C8F}" type="presOf" srcId="{8DEDB61B-5A5B-504A-BAE9-E7961BF61A0D}" destId="{739CF991-4A58-DF4A-96B9-92A5F0551758}" srcOrd="0" destOrd="0" presId="urn:microsoft.com/office/officeart/2005/8/layout/vProcess5"/>
    <dgm:cxn modelId="{32B718C5-2ECF-B948-8F39-DABD0B7DB60B}" type="presOf" srcId="{C26E7D1C-1CF5-344F-8D69-8C8793FB6DCA}" destId="{A3DAA5D6-8549-8747-8FA0-7CB81E0E13C6}" srcOrd="1" destOrd="0" presId="urn:microsoft.com/office/officeart/2005/8/layout/vProcess5"/>
    <dgm:cxn modelId="{5FF185E7-704E-FE4A-B096-B7F4E2002770}" type="presOf" srcId="{DEC0E102-F8B4-CB49-9C51-A176B27A33F2}" destId="{5730AA3D-46D6-234A-B7C9-5EBA02C83CE4}" srcOrd="0" destOrd="0" presId="urn:microsoft.com/office/officeart/2005/8/layout/vProcess5"/>
    <dgm:cxn modelId="{9A1A00F1-B0A2-3243-AB55-6DCED6C12738}" type="presOf" srcId="{C26E7D1C-1CF5-344F-8D69-8C8793FB6DCA}" destId="{FE7EA20F-CCC9-7740-B28D-8F7A16A10E5D}" srcOrd="0" destOrd="0" presId="urn:microsoft.com/office/officeart/2005/8/layout/vProcess5"/>
    <dgm:cxn modelId="{3B03F205-AA2B-7042-BDF5-CA2DDFD3149E}" type="presParOf" srcId="{E1B66FB4-8D5A-F745-9ACE-50764A248451}" destId="{127F0BB5-4DEB-B84D-BA9B-52DCAFDEA66D}" srcOrd="0" destOrd="0" presId="urn:microsoft.com/office/officeart/2005/8/layout/vProcess5"/>
    <dgm:cxn modelId="{869BDBC2-48BF-3B42-B573-AC018A543F64}" type="presParOf" srcId="{E1B66FB4-8D5A-F745-9ACE-50764A248451}" destId="{6663B935-081A-4D4D-9D92-3F8C635A26E7}" srcOrd="1" destOrd="0" presId="urn:microsoft.com/office/officeart/2005/8/layout/vProcess5"/>
    <dgm:cxn modelId="{BB8C623B-8C66-5349-8A37-14C8B0C2AE36}" type="presParOf" srcId="{E1B66FB4-8D5A-F745-9ACE-50764A248451}" destId="{FE7EA20F-CCC9-7740-B28D-8F7A16A10E5D}" srcOrd="2" destOrd="0" presId="urn:microsoft.com/office/officeart/2005/8/layout/vProcess5"/>
    <dgm:cxn modelId="{443ACBF2-8E23-A04C-9AAD-9255D4532835}" type="presParOf" srcId="{E1B66FB4-8D5A-F745-9ACE-50764A248451}" destId="{F5F4279A-15B7-DD4C-B523-8272751368D8}" srcOrd="3" destOrd="0" presId="urn:microsoft.com/office/officeart/2005/8/layout/vProcess5"/>
    <dgm:cxn modelId="{4F1F440E-1F04-484A-BF76-16480113AF76}" type="presParOf" srcId="{E1B66FB4-8D5A-F745-9ACE-50764A248451}" destId="{5730AA3D-46D6-234A-B7C9-5EBA02C83CE4}" srcOrd="4" destOrd="0" presId="urn:microsoft.com/office/officeart/2005/8/layout/vProcess5"/>
    <dgm:cxn modelId="{6F88E408-7AAE-AF45-92A5-86E279084938}" type="presParOf" srcId="{E1B66FB4-8D5A-F745-9ACE-50764A248451}" destId="{739CF991-4A58-DF4A-96B9-92A5F0551758}" srcOrd="5" destOrd="0" presId="urn:microsoft.com/office/officeart/2005/8/layout/vProcess5"/>
    <dgm:cxn modelId="{D70B71BE-D1D3-104F-AEA7-B879B756AA9C}" type="presParOf" srcId="{E1B66FB4-8D5A-F745-9ACE-50764A248451}" destId="{9B88F0B3-FE15-9142-AEBF-0F5F2908FD16}" srcOrd="6" destOrd="0" presId="urn:microsoft.com/office/officeart/2005/8/layout/vProcess5"/>
    <dgm:cxn modelId="{A32C64A4-D782-C341-B5A2-D290A4BB74BE}" type="presParOf" srcId="{E1B66FB4-8D5A-F745-9ACE-50764A248451}" destId="{A3DAA5D6-8549-8747-8FA0-7CB81E0E13C6}" srcOrd="7" destOrd="0" presId="urn:microsoft.com/office/officeart/2005/8/layout/vProcess5"/>
    <dgm:cxn modelId="{C367205A-2C12-AF40-8A76-C4CF36D72085}" type="presParOf" srcId="{E1B66FB4-8D5A-F745-9ACE-50764A248451}" destId="{9693734C-EE33-1845-83F5-FF0DF8D804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5AAE7-4E47-0449-BFB5-58440DECBD55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1C021-780A-4C44-993F-DE7C5BB69090}">
      <dgm:prSet phldrT="[Text]" custT="1"/>
      <dgm:spPr>
        <a:solidFill>
          <a:srgbClr val="77933C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7. Make or negotiate a decision in partnership with the patient and resolve conflict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58BF5-ECCC-F145-9846-1456B7B21866}" type="parTrans" cxnId="{1B911682-612A-FF45-A3CE-5CBE87C163A5}">
      <dgm:prSet/>
      <dgm:spPr/>
      <dgm:t>
        <a:bodyPr/>
        <a:lstStyle/>
        <a:p>
          <a:endParaRPr lang="en-US"/>
        </a:p>
      </dgm:t>
    </dgm:pt>
    <dgm:pt modelId="{DEC0E102-F8B4-CB49-9C51-A176B27A33F2}" type="sibTrans" cxnId="{1B911682-612A-FF45-A3CE-5CBE87C163A5}">
      <dgm:prSet/>
      <dgm:spPr/>
      <dgm:t>
        <a:bodyPr/>
        <a:lstStyle/>
        <a:p>
          <a:endParaRPr lang="en-US"/>
        </a:p>
      </dgm:t>
    </dgm:pt>
    <dgm:pt modelId="{C26E7D1C-1CF5-344F-8D69-8C8793FB6DCA}">
      <dgm:prSet phldrT="[Text]" custT="1"/>
      <dgm:spPr>
        <a:solidFill>
          <a:srgbClr val="77933C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8. Agree on an action plan and complete arrangements for follow up.</a:t>
          </a:r>
        </a:p>
      </dgm:t>
    </dgm:pt>
    <dgm:pt modelId="{281B6566-B35A-4E41-AD87-16625136E17A}" type="parTrans" cxnId="{92FAD580-780F-2D46-A637-30C5D4D4B182}">
      <dgm:prSet/>
      <dgm:spPr/>
      <dgm:t>
        <a:bodyPr/>
        <a:lstStyle/>
        <a:p>
          <a:endParaRPr lang="en-US"/>
        </a:p>
      </dgm:t>
    </dgm:pt>
    <dgm:pt modelId="{8DEDB61B-5A5B-504A-BAE9-E7961BF61A0D}" type="sibTrans" cxnId="{92FAD580-780F-2D46-A637-30C5D4D4B182}">
      <dgm:prSet/>
      <dgm:spPr/>
      <dgm:t>
        <a:bodyPr/>
        <a:lstStyle/>
        <a:p>
          <a:endParaRPr lang="en-US"/>
        </a:p>
      </dgm:t>
    </dgm:pt>
    <dgm:pt modelId="{64D78098-EFFE-4C4E-A6A1-52900B9580B6}">
      <dgm:prSet phldrT="[Text]" custT="1"/>
      <dgm:spPr>
        <a:solidFill>
          <a:srgbClr val="77933C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9. Help patient be successful</a:t>
          </a:r>
          <a:r>
            <a:rPr lang="en-US" sz="2400" dirty="0"/>
            <a:t>.</a:t>
          </a:r>
        </a:p>
      </dgm:t>
    </dgm:pt>
    <dgm:pt modelId="{53407C1B-F161-A640-BDD7-211491C5A076}" type="parTrans" cxnId="{B671362E-9BAB-B14B-A36E-D89513ECA031}">
      <dgm:prSet/>
      <dgm:spPr/>
      <dgm:t>
        <a:bodyPr/>
        <a:lstStyle/>
        <a:p>
          <a:endParaRPr lang="en-US"/>
        </a:p>
      </dgm:t>
    </dgm:pt>
    <dgm:pt modelId="{9DF11F93-5AC4-D945-8D88-5F935F4F2E97}" type="sibTrans" cxnId="{B671362E-9BAB-B14B-A36E-D89513ECA031}">
      <dgm:prSet/>
      <dgm:spPr/>
      <dgm:t>
        <a:bodyPr/>
        <a:lstStyle/>
        <a:p>
          <a:endParaRPr lang="en-US"/>
        </a:p>
      </dgm:t>
    </dgm:pt>
    <dgm:pt modelId="{E1B66FB4-8D5A-F745-9ACE-50764A248451}" type="pres">
      <dgm:prSet presAssocID="{7C15AAE7-4E47-0449-BFB5-58440DECBD55}" presName="outerComposite" presStyleCnt="0">
        <dgm:presLayoutVars>
          <dgm:chMax val="5"/>
          <dgm:dir/>
          <dgm:resizeHandles val="exact"/>
        </dgm:presLayoutVars>
      </dgm:prSet>
      <dgm:spPr/>
    </dgm:pt>
    <dgm:pt modelId="{127F0BB5-4DEB-B84D-BA9B-52DCAFDEA66D}" type="pres">
      <dgm:prSet presAssocID="{7C15AAE7-4E47-0449-BFB5-58440DECBD55}" presName="dummyMaxCanvas" presStyleCnt="0">
        <dgm:presLayoutVars/>
      </dgm:prSet>
      <dgm:spPr/>
    </dgm:pt>
    <dgm:pt modelId="{6663B935-081A-4D4D-9D92-3F8C635A26E7}" type="pres">
      <dgm:prSet presAssocID="{7C15AAE7-4E47-0449-BFB5-58440DECBD55}" presName="ThreeNodes_1" presStyleLbl="node1" presStyleIdx="0" presStyleCnt="3">
        <dgm:presLayoutVars>
          <dgm:bulletEnabled val="1"/>
        </dgm:presLayoutVars>
      </dgm:prSet>
      <dgm:spPr/>
    </dgm:pt>
    <dgm:pt modelId="{FE7EA20F-CCC9-7740-B28D-8F7A16A10E5D}" type="pres">
      <dgm:prSet presAssocID="{7C15AAE7-4E47-0449-BFB5-58440DECBD55}" presName="ThreeNodes_2" presStyleLbl="node1" presStyleIdx="1" presStyleCnt="3" custLinFactNeighborX="-1151" custLinFactNeighborY="1852">
        <dgm:presLayoutVars>
          <dgm:bulletEnabled val="1"/>
        </dgm:presLayoutVars>
      </dgm:prSet>
      <dgm:spPr/>
    </dgm:pt>
    <dgm:pt modelId="{F5F4279A-15B7-DD4C-B523-8272751368D8}" type="pres">
      <dgm:prSet presAssocID="{7C15AAE7-4E47-0449-BFB5-58440DECBD55}" presName="ThreeNodes_3" presStyleLbl="node1" presStyleIdx="2" presStyleCnt="3" custLinFactNeighborX="-2302">
        <dgm:presLayoutVars>
          <dgm:bulletEnabled val="1"/>
        </dgm:presLayoutVars>
      </dgm:prSet>
      <dgm:spPr/>
    </dgm:pt>
    <dgm:pt modelId="{5730AA3D-46D6-234A-B7C9-5EBA02C83CE4}" type="pres">
      <dgm:prSet presAssocID="{7C15AAE7-4E47-0449-BFB5-58440DECBD55}" presName="ThreeConn_1-2" presStyleLbl="fgAccFollowNode1" presStyleIdx="0" presStyleCnt="2">
        <dgm:presLayoutVars>
          <dgm:bulletEnabled val="1"/>
        </dgm:presLayoutVars>
      </dgm:prSet>
      <dgm:spPr/>
    </dgm:pt>
    <dgm:pt modelId="{739CF991-4A58-DF4A-96B9-92A5F0551758}" type="pres">
      <dgm:prSet presAssocID="{7C15AAE7-4E47-0449-BFB5-58440DECBD55}" presName="ThreeConn_2-3" presStyleLbl="fgAccFollowNode1" presStyleIdx="1" presStyleCnt="2">
        <dgm:presLayoutVars>
          <dgm:bulletEnabled val="1"/>
        </dgm:presLayoutVars>
      </dgm:prSet>
      <dgm:spPr/>
    </dgm:pt>
    <dgm:pt modelId="{9B88F0B3-FE15-9142-AEBF-0F5F2908FD16}" type="pres">
      <dgm:prSet presAssocID="{7C15AAE7-4E47-0449-BFB5-58440DECBD55}" presName="ThreeNodes_1_text" presStyleLbl="node1" presStyleIdx="2" presStyleCnt="3">
        <dgm:presLayoutVars>
          <dgm:bulletEnabled val="1"/>
        </dgm:presLayoutVars>
      </dgm:prSet>
      <dgm:spPr/>
    </dgm:pt>
    <dgm:pt modelId="{A3DAA5D6-8549-8747-8FA0-7CB81E0E13C6}" type="pres">
      <dgm:prSet presAssocID="{7C15AAE7-4E47-0449-BFB5-58440DECBD55}" presName="ThreeNodes_2_text" presStyleLbl="node1" presStyleIdx="2" presStyleCnt="3">
        <dgm:presLayoutVars>
          <dgm:bulletEnabled val="1"/>
        </dgm:presLayoutVars>
      </dgm:prSet>
      <dgm:spPr/>
    </dgm:pt>
    <dgm:pt modelId="{9693734C-EE33-1845-83F5-FF0DF8D80429}" type="pres">
      <dgm:prSet presAssocID="{7C15AAE7-4E47-0449-BFB5-58440DECBD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0F0F80B-AF24-7845-AD65-6FD893ED7D44}" type="presOf" srcId="{C26E7D1C-1CF5-344F-8D69-8C8793FB6DCA}" destId="{A3DAA5D6-8549-8747-8FA0-7CB81E0E13C6}" srcOrd="1" destOrd="0" presId="urn:microsoft.com/office/officeart/2005/8/layout/vProcess5"/>
    <dgm:cxn modelId="{BB2CBD0F-7662-D947-BE63-97046453CC98}" type="presOf" srcId="{8DEDB61B-5A5B-504A-BAE9-E7961BF61A0D}" destId="{739CF991-4A58-DF4A-96B9-92A5F0551758}" srcOrd="0" destOrd="0" presId="urn:microsoft.com/office/officeart/2005/8/layout/vProcess5"/>
    <dgm:cxn modelId="{74202D12-DD99-BD45-80A0-532E0733DD89}" type="presOf" srcId="{64D78098-EFFE-4C4E-A6A1-52900B9580B6}" destId="{F5F4279A-15B7-DD4C-B523-8272751368D8}" srcOrd="0" destOrd="0" presId="urn:microsoft.com/office/officeart/2005/8/layout/vProcess5"/>
    <dgm:cxn modelId="{75DFD71E-239B-0C44-BF59-7B152670E4E9}" type="presOf" srcId="{7C15AAE7-4E47-0449-BFB5-58440DECBD55}" destId="{E1B66FB4-8D5A-F745-9ACE-50764A248451}" srcOrd="0" destOrd="0" presId="urn:microsoft.com/office/officeart/2005/8/layout/vProcess5"/>
    <dgm:cxn modelId="{A4189C1F-1D9E-3447-905B-76B8FBC834F9}" type="presOf" srcId="{DEC0E102-F8B4-CB49-9C51-A176B27A33F2}" destId="{5730AA3D-46D6-234A-B7C9-5EBA02C83CE4}" srcOrd="0" destOrd="0" presId="urn:microsoft.com/office/officeart/2005/8/layout/vProcess5"/>
    <dgm:cxn modelId="{B671362E-9BAB-B14B-A36E-D89513ECA031}" srcId="{7C15AAE7-4E47-0449-BFB5-58440DECBD55}" destId="{64D78098-EFFE-4C4E-A6A1-52900B9580B6}" srcOrd="2" destOrd="0" parTransId="{53407C1B-F161-A640-BDD7-211491C5A076}" sibTransId="{9DF11F93-5AC4-D945-8D88-5F935F4F2E97}"/>
    <dgm:cxn modelId="{4CA1D738-AEB0-974F-AD0E-A66B6F6ED835}" type="presOf" srcId="{64D78098-EFFE-4C4E-A6A1-52900B9580B6}" destId="{9693734C-EE33-1845-83F5-FF0DF8D80429}" srcOrd="1" destOrd="0" presId="urn:microsoft.com/office/officeart/2005/8/layout/vProcess5"/>
    <dgm:cxn modelId="{92FAD580-780F-2D46-A637-30C5D4D4B182}" srcId="{7C15AAE7-4E47-0449-BFB5-58440DECBD55}" destId="{C26E7D1C-1CF5-344F-8D69-8C8793FB6DCA}" srcOrd="1" destOrd="0" parTransId="{281B6566-B35A-4E41-AD87-16625136E17A}" sibTransId="{8DEDB61B-5A5B-504A-BAE9-E7961BF61A0D}"/>
    <dgm:cxn modelId="{1B911682-612A-FF45-A3CE-5CBE87C163A5}" srcId="{7C15AAE7-4E47-0449-BFB5-58440DECBD55}" destId="{75D1C021-780A-4C44-993F-DE7C5BB69090}" srcOrd="0" destOrd="0" parTransId="{6BC58BF5-ECCC-F145-9846-1456B7B21866}" sibTransId="{DEC0E102-F8B4-CB49-9C51-A176B27A33F2}"/>
    <dgm:cxn modelId="{E4DED186-3EBE-544C-930A-2A8E1AE3F19D}" type="presOf" srcId="{75D1C021-780A-4C44-993F-DE7C5BB69090}" destId="{6663B935-081A-4D4D-9D92-3F8C635A26E7}" srcOrd="0" destOrd="0" presId="urn:microsoft.com/office/officeart/2005/8/layout/vProcess5"/>
    <dgm:cxn modelId="{361FE2DC-6803-3244-BBF2-A054C0BDF292}" type="presOf" srcId="{75D1C021-780A-4C44-993F-DE7C5BB69090}" destId="{9B88F0B3-FE15-9142-AEBF-0F5F2908FD16}" srcOrd="1" destOrd="0" presId="urn:microsoft.com/office/officeart/2005/8/layout/vProcess5"/>
    <dgm:cxn modelId="{7D2189FD-B248-9343-8C1D-2FF0AD0D2570}" type="presOf" srcId="{C26E7D1C-1CF5-344F-8D69-8C8793FB6DCA}" destId="{FE7EA20F-CCC9-7740-B28D-8F7A16A10E5D}" srcOrd="0" destOrd="0" presId="urn:microsoft.com/office/officeart/2005/8/layout/vProcess5"/>
    <dgm:cxn modelId="{C8BCDA1F-9D6C-844B-8EE9-2E3F6392ACF4}" type="presParOf" srcId="{E1B66FB4-8D5A-F745-9ACE-50764A248451}" destId="{127F0BB5-4DEB-B84D-BA9B-52DCAFDEA66D}" srcOrd="0" destOrd="0" presId="urn:microsoft.com/office/officeart/2005/8/layout/vProcess5"/>
    <dgm:cxn modelId="{B7E7FAA3-67E4-7548-81D7-8C655CB4F139}" type="presParOf" srcId="{E1B66FB4-8D5A-F745-9ACE-50764A248451}" destId="{6663B935-081A-4D4D-9D92-3F8C635A26E7}" srcOrd="1" destOrd="0" presId="urn:microsoft.com/office/officeart/2005/8/layout/vProcess5"/>
    <dgm:cxn modelId="{C7DA1298-F5E5-1147-ABC5-B9BD5124612F}" type="presParOf" srcId="{E1B66FB4-8D5A-F745-9ACE-50764A248451}" destId="{FE7EA20F-CCC9-7740-B28D-8F7A16A10E5D}" srcOrd="2" destOrd="0" presId="urn:microsoft.com/office/officeart/2005/8/layout/vProcess5"/>
    <dgm:cxn modelId="{E2A387D8-4935-0C41-824F-6DB17D930F52}" type="presParOf" srcId="{E1B66FB4-8D5A-F745-9ACE-50764A248451}" destId="{F5F4279A-15B7-DD4C-B523-8272751368D8}" srcOrd="3" destOrd="0" presId="urn:microsoft.com/office/officeart/2005/8/layout/vProcess5"/>
    <dgm:cxn modelId="{265DB148-7C6E-CC4A-BF7D-E2A62A9D88C4}" type="presParOf" srcId="{E1B66FB4-8D5A-F745-9ACE-50764A248451}" destId="{5730AA3D-46D6-234A-B7C9-5EBA02C83CE4}" srcOrd="4" destOrd="0" presId="urn:microsoft.com/office/officeart/2005/8/layout/vProcess5"/>
    <dgm:cxn modelId="{8ADF6662-E60F-DC4C-96F6-E6C4F13D8989}" type="presParOf" srcId="{E1B66FB4-8D5A-F745-9ACE-50764A248451}" destId="{739CF991-4A58-DF4A-96B9-92A5F0551758}" srcOrd="5" destOrd="0" presId="urn:microsoft.com/office/officeart/2005/8/layout/vProcess5"/>
    <dgm:cxn modelId="{9A8823EC-AA8B-B14D-9E09-C0D43EA1D31D}" type="presParOf" srcId="{E1B66FB4-8D5A-F745-9ACE-50764A248451}" destId="{9B88F0B3-FE15-9142-AEBF-0F5F2908FD16}" srcOrd="6" destOrd="0" presId="urn:microsoft.com/office/officeart/2005/8/layout/vProcess5"/>
    <dgm:cxn modelId="{7AB1FEEB-EDC1-B14D-B6B3-E5A087FAC866}" type="presParOf" srcId="{E1B66FB4-8D5A-F745-9ACE-50764A248451}" destId="{A3DAA5D6-8549-8747-8FA0-7CB81E0E13C6}" srcOrd="7" destOrd="0" presId="urn:microsoft.com/office/officeart/2005/8/layout/vProcess5"/>
    <dgm:cxn modelId="{769AE253-BFFB-6145-BC12-146AD66E4B19}" type="presParOf" srcId="{E1B66FB4-8D5A-F745-9ACE-50764A248451}" destId="{9693734C-EE33-1845-83F5-FF0DF8D804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B935-081A-4D4D-9D92-3F8C635A26E7}">
      <dsp:nvSpPr>
        <dsp:cNvPr id="0" name=""/>
        <dsp:cNvSpPr/>
      </dsp:nvSpPr>
      <dsp:spPr>
        <a:xfrm>
          <a:off x="0" y="0"/>
          <a:ext cx="7150608" cy="123444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 Develop a partnership with the patient</a:t>
          </a:r>
        </a:p>
      </dsp:txBody>
      <dsp:txXfrm>
        <a:off x="36156" y="36156"/>
        <a:ext cx="5818549" cy="1162128"/>
      </dsp:txXfrm>
    </dsp:sp>
    <dsp:sp modelId="{FE7EA20F-CCC9-7740-B28D-8F7A16A10E5D}">
      <dsp:nvSpPr>
        <dsp:cNvPr id="0" name=""/>
        <dsp:cNvSpPr/>
      </dsp:nvSpPr>
      <dsp:spPr>
        <a:xfrm>
          <a:off x="548632" y="1463041"/>
          <a:ext cx="7150608" cy="123444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2. Establish or review the patient’s preferences for information (such as amount or format)</a:t>
          </a:r>
        </a:p>
      </dsp:txBody>
      <dsp:txXfrm>
        <a:off x="584788" y="1499197"/>
        <a:ext cx="5644974" cy="1162128"/>
      </dsp:txXfrm>
    </dsp:sp>
    <dsp:sp modelId="{F5F4279A-15B7-DD4C-B523-8272751368D8}">
      <dsp:nvSpPr>
        <dsp:cNvPr id="0" name=""/>
        <dsp:cNvSpPr/>
      </dsp:nvSpPr>
      <dsp:spPr>
        <a:xfrm>
          <a:off x="1097265" y="2880359"/>
          <a:ext cx="7150608" cy="123444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3. Establish patient’s preferences for role in decision making and the existence of any uncertainty about the course of action</a:t>
          </a:r>
        </a:p>
      </dsp:txBody>
      <dsp:txXfrm>
        <a:off x="1133421" y="2916515"/>
        <a:ext cx="5644974" cy="1162128"/>
      </dsp:txXfrm>
    </dsp:sp>
    <dsp:sp modelId="{5730AA3D-46D6-234A-B7C9-5EBA02C83CE4}">
      <dsp:nvSpPr>
        <dsp:cNvPr id="0" name=""/>
        <dsp:cNvSpPr/>
      </dsp:nvSpPr>
      <dsp:spPr>
        <a:xfrm>
          <a:off x="6348222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8759" y="936117"/>
        <a:ext cx="441312" cy="603795"/>
      </dsp:txXfrm>
    </dsp:sp>
    <dsp:sp modelId="{739CF991-4A58-DF4A-96B9-92A5F0551758}">
      <dsp:nvSpPr>
        <dsp:cNvPr id="0" name=""/>
        <dsp:cNvSpPr/>
      </dsp:nvSpPr>
      <dsp:spPr>
        <a:xfrm>
          <a:off x="6979158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59695" y="2368067"/>
        <a:ext cx="441312" cy="603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B935-081A-4D4D-9D92-3F8C635A26E7}">
      <dsp:nvSpPr>
        <dsp:cNvPr id="0" name=""/>
        <dsp:cNvSpPr/>
      </dsp:nvSpPr>
      <dsp:spPr>
        <a:xfrm>
          <a:off x="0" y="0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4. Ascertain and respond to patient’s ideas, concerns, and expectations (such as about disease management options)</a:t>
          </a:r>
        </a:p>
      </dsp:txBody>
      <dsp:txXfrm>
        <a:off x="36156" y="36156"/>
        <a:ext cx="5818549" cy="1162128"/>
      </dsp:txXfrm>
    </dsp:sp>
    <dsp:sp modelId="{FE7EA20F-CCC9-7740-B28D-8F7A16A10E5D}">
      <dsp:nvSpPr>
        <dsp:cNvPr id="0" name=""/>
        <dsp:cNvSpPr/>
      </dsp:nvSpPr>
      <dsp:spPr>
        <a:xfrm>
          <a:off x="548632" y="1463041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5. Identify choices and evaluate the research evidence in relation to the individual patient</a:t>
          </a:r>
        </a:p>
      </dsp:txBody>
      <dsp:txXfrm>
        <a:off x="584788" y="1499197"/>
        <a:ext cx="5644974" cy="1162128"/>
      </dsp:txXfrm>
    </dsp:sp>
    <dsp:sp modelId="{F5F4279A-15B7-DD4C-B523-8272751368D8}">
      <dsp:nvSpPr>
        <dsp:cNvPr id="0" name=""/>
        <dsp:cNvSpPr/>
      </dsp:nvSpPr>
      <dsp:spPr>
        <a:xfrm>
          <a:off x="1097265" y="2880359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6. Present and frame evidence; help patient to reflect </a:t>
          </a:r>
        </a:p>
      </dsp:txBody>
      <dsp:txXfrm>
        <a:off x="1133421" y="2916515"/>
        <a:ext cx="5644974" cy="1162128"/>
      </dsp:txXfrm>
    </dsp:sp>
    <dsp:sp modelId="{5730AA3D-46D6-234A-B7C9-5EBA02C83CE4}">
      <dsp:nvSpPr>
        <dsp:cNvPr id="0" name=""/>
        <dsp:cNvSpPr/>
      </dsp:nvSpPr>
      <dsp:spPr>
        <a:xfrm>
          <a:off x="6348222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8759" y="936117"/>
        <a:ext cx="441312" cy="603795"/>
      </dsp:txXfrm>
    </dsp:sp>
    <dsp:sp modelId="{739CF991-4A58-DF4A-96B9-92A5F0551758}">
      <dsp:nvSpPr>
        <dsp:cNvPr id="0" name=""/>
        <dsp:cNvSpPr/>
      </dsp:nvSpPr>
      <dsp:spPr>
        <a:xfrm>
          <a:off x="6979158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59695" y="2368067"/>
        <a:ext cx="441312" cy="603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B935-081A-4D4D-9D92-3F8C635A26E7}">
      <dsp:nvSpPr>
        <dsp:cNvPr id="0" name=""/>
        <dsp:cNvSpPr/>
      </dsp:nvSpPr>
      <dsp:spPr>
        <a:xfrm>
          <a:off x="0" y="0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7. Make or negotiate a decision in partnership with the patient and resolve conflict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56" y="36156"/>
        <a:ext cx="5818549" cy="1162128"/>
      </dsp:txXfrm>
    </dsp:sp>
    <dsp:sp modelId="{FE7EA20F-CCC9-7740-B28D-8F7A16A10E5D}">
      <dsp:nvSpPr>
        <dsp:cNvPr id="0" name=""/>
        <dsp:cNvSpPr/>
      </dsp:nvSpPr>
      <dsp:spPr>
        <a:xfrm>
          <a:off x="548632" y="1463041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8. Agree on an action plan and complete arrangements for follow up.</a:t>
          </a:r>
        </a:p>
      </dsp:txBody>
      <dsp:txXfrm>
        <a:off x="584788" y="1499197"/>
        <a:ext cx="5644974" cy="1162128"/>
      </dsp:txXfrm>
    </dsp:sp>
    <dsp:sp modelId="{F5F4279A-15B7-DD4C-B523-8272751368D8}">
      <dsp:nvSpPr>
        <dsp:cNvPr id="0" name=""/>
        <dsp:cNvSpPr/>
      </dsp:nvSpPr>
      <dsp:spPr>
        <a:xfrm>
          <a:off x="1097265" y="2880359"/>
          <a:ext cx="7150608" cy="1234440"/>
        </a:xfrm>
        <a:prstGeom prst="roundRect">
          <a:avLst>
            <a:gd name="adj" fmla="val 10000"/>
          </a:avLst>
        </a:prstGeom>
        <a:solidFill>
          <a:srgbClr val="77933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9. Help patient be successful</a:t>
          </a:r>
          <a:r>
            <a:rPr lang="en-US" sz="2400" kern="1200" dirty="0"/>
            <a:t>.</a:t>
          </a:r>
        </a:p>
      </dsp:txBody>
      <dsp:txXfrm>
        <a:off x="1133421" y="2916515"/>
        <a:ext cx="5644974" cy="1162128"/>
      </dsp:txXfrm>
    </dsp:sp>
    <dsp:sp modelId="{5730AA3D-46D6-234A-B7C9-5EBA02C83CE4}">
      <dsp:nvSpPr>
        <dsp:cNvPr id="0" name=""/>
        <dsp:cNvSpPr/>
      </dsp:nvSpPr>
      <dsp:spPr>
        <a:xfrm>
          <a:off x="6348222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8759" y="936117"/>
        <a:ext cx="441312" cy="603795"/>
      </dsp:txXfrm>
    </dsp:sp>
    <dsp:sp modelId="{739CF991-4A58-DF4A-96B9-92A5F0551758}">
      <dsp:nvSpPr>
        <dsp:cNvPr id="0" name=""/>
        <dsp:cNvSpPr/>
      </dsp:nvSpPr>
      <dsp:spPr>
        <a:xfrm>
          <a:off x="6979158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159695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987D-5768-004C-B38D-9470D5893E6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343C-85AB-E74B-B0DE-AAB1A40D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ufts.app.box.com/v/tusm-fam-med-foraging-tools-w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4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https://tufts.app.box.com/v/tusm-fam-med-foraging-tools-ws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43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high quality foraging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This slide</a:t>
            </a:r>
            <a:r>
              <a:rPr lang="en-GB" baseline="0" dirty="0"/>
              <a:t> is from previously approved </a:t>
            </a:r>
            <a:r>
              <a:rPr lang="en-GB" baseline="0"/>
              <a:t>RCR content.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Remember that once you ask your question and you retrieve your evidenced-based answer, you should combine:</a:t>
            </a:r>
          </a:p>
          <a:p>
            <a:pPr>
              <a:buNone/>
            </a:pPr>
            <a:r>
              <a:rPr lang="en-GB" dirty="0"/>
              <a:t>                 (Best available)</a:t>
            </a:r>
            <a:r>
              <a:rPr lang="en-GB" baseline="0" dirty="0"/>
              <a:t> E</a:t>
            </a:r>
            <a:r>
              <a:rPr lang="en-GB" dirty="0"/>
              <a:t>vidence + Clinical</a:t>
            </a:r>
            <a:r>
              <a:rPr lang="en-GB" baseline="0" dirty="0"/>
              <a:t> </a:t>
            </a:r>
            <a:r>
              <a:rPr lang="en-GB" dirty="0"/>
              <a:t>experience + Patient goals of care/preference</a:t>
            </a:r>
          </a:p>
          <a:p>
            <a:pPr>
              <a:buNone/>
            </a:pPr>
            <a:endParaRPr lang="en-GB" dirty="0"/>
          </a:p>
          <a:p>
            <a:r>
              <a:rPr lang="en-US" b="1" dirty="0"/>
              <a:t>Patient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Question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/>
              <a:t>Read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Appraise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Apply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Decide with Patient</a:t>
            </a:r>
          </a:p>
          <a:p>
            <a:r>
              <a:rPr lang="en-US" dirty="0"/>
              <a:t>[Process begins and ends with the patient]</a:t>
            </a:r>
          </a:p>
          <a:p>
            <a:r>
              <a:rPr lang="en-US" dirty="0">
                <a:effectLst/>
              </a:rPr>
              <a:t>  </a:t>
            </a:r>
            <a:r>
              <a:rPr lang="en-US" dirty="0"/>
              <a:t> </a:t>
            </a:r>
          </a:p>
          <a:p>
            <a:r>
              <a:rPr lang="en-US" b="1" dirty="0"/>
              <a:t>Patient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Question </a:t>
            </a:r>
            <a:r>
              <a:rPr lang="en-US" dirty="0"/>
              <a:t>(PICO)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/>
              <a:t>Read </a:t>
            </a:r>
            <a:r>
              <a:rPr lang="en-US" dirty="0"/>
              <a:t>(the literature)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Appraise </a:t>
            </a:r>
            <a:r>
              <a:rPr lang="en-US" dirty="0"/>
              <a:t>(quality/LOE of what you found)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Apply </a:t>
            </a:r>
            <a:r>
              <a:rPr lang="en-US" dirty="0"/>
              <a:t>(how do you want to apply what you just found to </a:t>
            </a:r>
            <a:r>
              <a:rPr lang="en-US" dirty="0" err="1"/>
              <a:t>pt</a:t>
            </a:r>
            <a:r>
              <a:rPr lang="en-US" dirty="0"/>
              <a:t> care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Decide with Patient </a:t>
            </a:r>
            <a:r>
              <a:rPr lang="en-US" dirty="0"/>
              <a:t>(Pt is the final/end decision-maker; so what does s/he want to do with what you have found and explained)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Another way to think of it is:</a:t>
            </a:r>
          </a:p>
          <a:p>
            <a:pPr>
              <a:buNone/>
            </a:pPr>
            <a:r>
              <a:rPr lang="en-GB" b="1" i="1" dirty="0"/>
              <a:t>Clinical Jazz = Traditional EBM + Shared-Decision-making</a:t>
            </a:r>
          </a:p>
          <a:p>
            <a:pPr marL="169821" indent="-169821" defTabSz="905713">
              <a:buFont typeface="Arial" panose="020B0604020202020204" pitchFamily="34" charset="0"/>
              <a:buChar char="•"/>
              <a:defRPr/>
            </a:pPr>
            <a:r>
              <a:rPr lang="en-GB" u="sng" dirty="0"/>
              <a:t>Clinical Jazz</a:t>
            </a:r>
            <a:r>
              <a:rPr lang="en-GB" u="sng" baseline="0" dirty="0"/>
              <a:t> </a:t>
            </a:r>
            <a:r>
              <a:rPr lang="en-GB" baseline="0" dirty="0"/>
              <a:t>is essentially </a:t>
            </a:r>
            <a:r>
              <a:rPr lang="en-GB" u="sng" dirty="0"/>
              <a:t>Medical Decision Making </a:t>
            </a:r>
            <a:r>
              <a:rPr lang="en-GB" dirty="0"/>
              <a:t>(MDM) </a:t>
            </a:r>
          </a:p>
          <a:p>
            <a:pPr marL="169821" indent="-169821" defTabSz="905713">
              <a:buFont typeface="Arial" panose="020B0604020202020204" pitchFamily="34" charset="0"/>
              <a:buChar char="•"/>
              <a:defRPr/>
            </a:pPr>
            <a:r>
              <a:rPr lang="en-GB" u="sng" dirty="0"/>
              <a:t>Traditional EBM </a:t>
            </a:r>
            <a:r>
              <a:rPr lang="en-GB" dirty="0"/>
              <a:t>is essentially applying</a:t>
            </a:r>
            <a:r>
              <a:rPr lang="en-GB" baseline="0" dirty="0"/>
              <a:t> </a:t>
            </a:r>
            <a:r>
              <a:rPr lang="en-GB" u="sng" baseline="0" dirty="0"/>
              <a:t>EBM</a:t>
            </a:r>
            <a:r>
              <a:rPr lang="en-GB" baseline="0" dirty="0"/>
              <a:t> </a:t>
            </a:r>
            <a:r>
              <a:rPr lang="en-GB" baseline="0" dirty="0" err="1"/>
              <a:t>biostat</a:t>
            </a:r>
            <a:r>
              <a:rPr lang="en-GB" baseline="0" dirty="0"/>
              <a:t> skills and principle +/- </a:t>
            </a:r>
            <a:r>
              <a:rPr lang="en-GB" u="sng" baseline="0" dirty="0"/>
              <a:t>Journal Club</a:t>
            </a:r>
            <a:r>
              <a:rPr lang="en-GB" u="none" baseline="0" dirty="0"/>
              <a:t> </a:t>
            </a:r>
            <a:r>
              <a:rPr lang="en-GB" baseline="0" dirty="0"/>
              <a:t>type approach to find the best available (</a:t>
            </a:r>
            <a:r>
              <a:rPr lang="en-GB" baseline="0" dirty="0" err="1"/>
              <a:t>highesdt</a:t>
            </a:r>
            <a:r>
              <a:rPr lang="en-GB" baseline="0" dirty="0"/>
              <a:t> LOE, internally and externally valid) evidence</a:t>
            </a:r>
          </a:p>
          <a:p>
            <a:pPr marL="169821" indent="-169821" defTabSz="905713">
              <a:buFont typeface="Arial" panose="020B0604020202020204" pitchFamily="34" charset="0"/>
              <a:buChar char="•"/>
              <a:defRPr/>
            </a:pPr>
            <a:r>
              <a:rPr lang="en-GB" u="sng" baseline="0" dirty="0"/>
              <a:t>Shared Decision-making </a:t>
            </a:r>
            <a:r>
              <a:rPr lang="en-GB" baseline="0" dirty="0"/>
              <a:t>is bring the information back to </a:t>
            </a:r>
            <a:r>
              <a:rPr lang="en-GB" u="sng" baseline="0" dirty="0"/>
              <a:t>the patient care</a:t>
            </a:r>
            <a:r>
              <a:rPr lang="en-GB" u="none" baseline="0" dirty="0"/>
              <a:t> </a:t>
            </a:r>
            <a:r>
              <a:rPr lang="en-GB" baseline="0" dirty="0"/>
              <a:t>to see what s/he feels/wants/is willing to do</a:t>
            </a:r>
            <a:endParaRPr lang="en-GB" dirty="0"/>
          </a:p>
          <a:p>
            <a:pPr>
              <a:buNone/>
            </a:pPr>
            <a:endParaRPr lang="en-GB" dirty="0"/>
          </a:p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BB318-25B9-4FFD-B6D7-24242EF18C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9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bring different experiences, attitudes, and feelings with them</a:t>
            </a:r>
          </a:p>
          <a:p>
            <a:r>
              <a:rPr lang="en-US" dirty="0"/>
              <a:t>Guided by past, social networks, media</a:t>
            </a:r>
          </a:p>
          <a:p>
            <a:r>
              <a:rPr lang="en-US" dirty="0"/>
              <a:t>Often, patients will have a psychosocial piece to a decision (experience with family members or previous experience that evokes emotional response)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54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Family history</a:t>
            </a:r>
          </a:p>
          <a:p>
            <a:r>
              <a:rPr lang="en-US" dirty="0"/>
              <a:t>TV ad saying this drug causes X</a:t>
            </a:r>
          </a:p>
          <a:p>
            <a:r>
              <a:rPr lang="en-US" dirty="0"/>
              <a:t>News story</a:t>
            </a:r>
          </a:p>
          <a:p>
            <a:r>
              <a:rPr lang="en-US" dirty="0"/>
              <a:t>Previous experience with a drug or screening</a:t>
            </a:r>
          </a:p>
          <a:p>
            <a:endParaRPr lang="en-US" dirty="0"/>
          </a:p>
          <a:p>
            <a:r>
              <a:rPr lang="en-US" dirty="0"/>
              <a:t>Images from </a:t>
            </a:r>
            <a:r>
              <a:rPr lang="en-US" dirty="0" err="1"/>
              <a:t>clker.com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need to review</a:t>
            </a:r>
            <a:r>
              <a:rPr lang="en-US" baseline="0" dirty="0"/>
              <a:t> if not enough time. However would recommend opening each before session to become familiar with them. If time allows, demo one or two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6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SDM is a process and conversation</a:t>
            </a:r>
          </a:p>
          <a:p>
            <a:r>
              <a:rPr lang="en-US" dirty="0"/>
              <a:t>Requires strong patient relationships</a:t>
            </a:r>
          </a:p>
          <a:p>
            <a:r>
              <a:rPr lang="en-US" dirty="0"/>
              <a:t>Provider helps patients weigh benefits and risks</a:t>
            </a:r>
          </a:p>
          <a:p>
            <a:r>
              <a:rPr lang="en-US" dirty="0"/>
              <a:t>Assess patient’s ability to make decision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patients (older generations) expect doctor to make 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Ultimately</a:t>
            </a:r>
            <a:r>
              <a:rPr lang="en-US" baseline="0" dirty="0"/>
              <a:t> will decide to fill a prescription, take the medication, have the screening done, etc.</a:t>
            </a:r>
          </a:p>
          <a:p>
            <a:endParaRPr lang="en-US" baseline="0" dirty="0"/>
          </a:p>
          <a:p>
            <a:r>
              <a:rPr lang="en-US" baseline="0" dirty="0"/>
              <a:t>Images from </a:t>
            </a:r>
            <a:r>
              <a:rPr lang="en-US" baseline="0" dirty="0" err="1"/>
              <a:t>clker.com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more complete list is attached to patient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4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3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 actors think about their roles and decide</a:t>
            </a:r>
            <a:r>
              <a:rPr lang="en-US" baseline="0" dirty="0"/>
              <a:t> what they want to present. </a:t>
            </a:r>
          </a:p>
          <a:p>
            <a:r>
              <a:rPr lang="en-US" baseline="0" dirty="0"/>
              <a:t>Physician should think about conversation.</a:t>
            </a:r>
          </a:p>
          <a:p>
            <a:r>
              <a:rPr lang="en-US" baseline="0" dirty="0"/>
              <a:t>Patient should think about what may drive their decision one way or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1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8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  <a:p>
            <a:r>
              <a:rPr lang="en-US" dirty="0"/>
              <a:t>CEBM – Asking Focused</a:t>
            </a:r>
            <a:r>
              <a:rPr lang="en-US" baseline="0" dirty="0"/>
              <a:t> Questions: </a:t>
            </a:r>
            <a:r>
              <a:rPr lang="en-US" dirty="0"/>
              <a:t> http://www.cebm.net/asking-focused-questions/</a:t>
            </a:r>
          </a:p>
          <a:p>
            <a:r>
              <a:rPr lang="en-US" dirty="0"/>
              <a:t>CEBM –</a:t>
            </a:r>
            <a:r>
              <a:rPr lang="en-US" baseline="0" dirty="0"/>
              <a:t> </a:t>
            </a:r>
            <a:r>
              <a:rPr lang="en-US" dirty="0"/>
              <a:t>Educational RX:</a:t>
            </a:r>
            <a:r>
              <a:rPr lang="en-US" baseline="0" dirty="0"/>
              <a:t>  </a:t>
            </a:r>
            <a:r>
              <a:rPr lang="en-US" dirty="0"/>
              <a:t>http://www.cebm.net/wp-content/uploads/2014/04/educational-prescription_1.pdf</a:t>
            </a:r>
          </a:p>
          <a:p>
            <a:r>
              <a:rPr lang="en-US" dirty="0"/>
              <a:t>Duke – PICO:</a:t>
            </a:r>
            <a:r>
              <a:rPr lang="en-US" baseline="0" dirty="0"/>
              <a:t> </a:t>
            </a:r>
            <a:r>
              <a:rPr lang="en-US" dirty="0"/>
              <a:t> http://guides.mclibrary.duke.edu/ebm/pico</a:t>
            </a:r>
          </a:p>
          <a:p>
            <a:r>
              <a:rPr lang="en-US" dirty="0"/>
              <a:t>Duke – PICO Worksheet:</a:t>
            </a:r>
            <a:r>
              <a:rPr lang="en-US" baseline="0" dirty="0"/>
              <a:t> </a:t>
            </a:r>
            <a:r>
              <a:rPr lang="en-US" dirty="0"/>
              <a:t> https://mclibrary.duke.edu/sites/eno.duhs.duke.edu/files/public/guides/pico-worksh.pdf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</a:t>
            </a:r>
            <a:r>
              <a:rPr lang="en-US" baseline="0" dirty="0"/>
              <a:t> Links:</a:t>
            </a:r>
          </a:p>
          <a:p>
            <a:r>
              <a:rPr lang="en-US" baseline="0" dirty="0"/>
              <a:t>Tufts – Concepts of IM:  http://medicine.tufts.edu/Education/Academic-Departments/Clinical-Departments/Family-Medicine/Center-for-Information-Mastery/Concepts-of-Information-Mastery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00203-4209-455E-8882-CD6FFE808D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on “Full Worksheet Here” to get the worksheet.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5343C-85AB-E74B-B0DE-AAB1A40D0E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1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98210"/>
            <a:ext cx="7772400" cy="1470025"/>
          </a:xfrm>
        </p:spPr>
        <p:txBody>
          <a:bodyPr>
            <a:normAutofit/>
          </a:bodyPr>
          <a:lstStyle>
            <a:lvl1pPr>
              <a:defRPr sz="3600" b="1" i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7129"/>
            <a:ext cx="64008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Author’s Name</a:t>
            </a:r>
            <a:br>
              <a:rPr lang="en-US" dirty="0"/>
            </a:br>
            <a:r>
              <a:rPr lang="en-US" dirty="0"/>
              <a:t>Author’s Name</a:t>
            </a:r>
          </a:p>
        </p:txBody>
      </p:sp>
    </p:spTree>
    <p:extLst>
      <p:ext uri="{BB962C8B-B14F-4D97-AF65-F5344CB8AC3E}">
        <p14:creationId xmlns:p14="http://schemas.microsoft.com/office/powerpoint/2010/main" val="57838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 r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6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42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5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760258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1"/>
          </p:nvPr>
        </p:nvSpPr>
        <p:spPr>
          <a:xfrm>
            <a:off x="457200" y="1600198"/>
            <a:ext cx="3926541" cy="405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975350" y="5658617"/>
            <a:ext cx="2711450" cy="358775"/>
          </a:xfrm>
        </p:spPr>
        <p:txBody>
          <a:bodyPr anchor="b">
            <a:normAutofit/>
          </a:bodyPr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60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5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9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8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accent3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914400" indent="-4572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2573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7145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171700" indent="-342900" algn="l" defTabSz="4572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Clr>
          <a:schemeClr val="accent3">
            <a:lumMod val="50000"/>
          </a:schemeClr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ufts.app.box.com/v/tusm-fam-med-foraging-tools-ws" TargetMode="Externa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ufts.app.box.com/v/tusm-fam-med-foraging-tools-w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hyperlink" Target="https://medicine.tufts.edu/about/academic-departments/clinical-departments/family-medicine/center-information-maste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ponline.org/clinical-information/journals-publications/acp-journal-clu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6.wdp"/><Relationship Id="rId4" Type="http://schemas.openxmlformats.org/officeDocument/2006/relationships/image" Target="../media/image17.jpeg"/><Relationship Id="rId9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nnt.com/" TargetMode="External"/><Relationship Id="rId3" Type="http://schemas.openxmlformats.org/officeDocument/2006/relationships/hyperlink" Target="http://www.tripdatabase.com/" TargetMode="External"/><Relationship Id="rId7" Type="http://schemas.openxmlformats.org/officeDocument/2006/relationships/hyperlink" Target="http://chd.bestsciencemedicine.com/calc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rethatfits.org/" TargetMode="External"/><Relationship Id="rId5" Type="http://schemas.openxmlformats.org/officeDocument/2006/relationships/hyperlink" Target="http://www.optiongrid.org/" TargetMode="External"/><Relationship Id="rId4" Type="http://schemas.openxmlformats.org/officeDocument/2006/relationships/hyperlink" Target="http://www.ohri.ca/decisionaid" TargetMode="External"/><Relationship Id="rId9" Type="http://schemas.openxmlformats.org/officeDocument/2006/relationships/hyperlink" Target="http://www.youthhealthtalk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mc/articles/PMC1116602/" TargetMode="External"/><Relationship Id="rId3" Type="http://schemas.openxmlformats.org/officeDocument/2006/relationships/hyperlink" Target="http://www.ncbi.nlm.nih.gov/pubmed/7964548" TargetMode="External"/><Relationship Id="rId7" Type="http://schemas.openxmlformats.org/officeDocument/2006/relationships/hyperlink" Target="http://www.ncbi.nlm.nih.gov/pubmed/1614422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19145962" TargetMode="External"/><Relationship Id="rId5" Type="http://schemas.openxmlformats.org/officeDocument/2006/relationships/hyperlink" Target="http://www.ncbi.nlm.nih.gov/pubmed/15980087" TargetMode="External"/><Relationship Id="rId4" Type="http://schemas.openxmlformats.org/officeDocument/2006/relationships/hyperlink" Target="http://www.ncbi.nlm.nih.gov/pubmed/817635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ine.tufts.edu/Education/Academic-Departments/Clinical-Departments/Family-Medicine/Center-for-Information-Mastery" TargetMode="External"/><Relationship Id="rId7" Type="http://schemas.openxmlformats.org/officeDocument/2006/relationships/hyperlink" Target="http://guides.mclibrary.duke.edu/ebm/hom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poc.cochrane.org/sites/epoc.cochrane.org/files/public/uploads/SURE-Guides-v2.1/Collectedfiles/source/glossary.html" TargetMode="External"/><Relationship Id="rId5" Type="http://schemas.openxmlformats.org/officeDocument/2006/relationships/hyperlink" Target="http://www.cebm.net/category/ebm-resources/tools/" TargetMode="External"/><Relationship Id="rId4" Type="http://schemas.openxmlformats.org/officeDocument/2006/relationships/hyperlink" Target="http://medicine.tufts.edu/Education/Academic-Departments/Clinical-Departments/Family-Medicine/Center-for-Information-Mastery/Core-Reading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8210"/>
            <a:ext cx="7772400" cy="1592262"/>
          </a:xfrm>
        </p:spPr>
        <p:txBody>
          <a:bodyPr>
            <a:noAutofit/>
          </a:bodyPr>
          <a:lstStyle/>
          <a:p>
            <a:r>
              <a:rPr lang="en-US" dirty="0"/>
              <a:t>Information Management</a:t>
            </a:r>
            <a:br>
              <a:rPr lang="en-US" dirty="0"/>
            </a:br>
            <a:r>
              <a:rPr lang="en-US" dirty="0"/>
              <a:t>Using Evidence-Based Resources </a:t>
            </a:r>
            <a:br>
              <a:rPr lang="en-US" dirty="0"/>
            </a:br>
            <a:r>
              <a:rPr lang="en-US" dirty="0"/>
              <a:t>in Clinical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820" y="3767129"/>
            <a:ext cx="8225726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Gregory Castelli, PharmD</a:t>
            </a:r>
          </a:p>
          <a:p>
            <a:pPr>
              <a:lnSpc>
                <a:spcPct val="80000"/>
              </a:lnSpc>
            </a:pPr>
            <a:r>
              <a:rPr lang="en-US" dirty="0"/>
              <a:t>Nicholas Owens, PharmD</a:t>
            </a:r>
          </a:p>
        </p:txBody>
      </p:sp>
    </p:spTree>
    <p:extLst>
      <p:ext uri="{BB962C8B-B14F-4D97-AF65-F5344CB8AC3E}">
        <p14:creationId xmlns:p14="http://schemas.microsoft.com/office/powerpoint/2010/main" val="41083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1178846" y="4269957"/>
            <a:ext cx="605182" cy="576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63373" y="4336182"/>
            <a:ext cx="3120308" cy="49775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DOE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1597" y="5658617"/>
            <a:ext cx="3755204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873302" y="4349316"/>
            <a:ext cx="3052585" cy="47148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POE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5245" y="2358012"/>
            <a:ext cx="1716565" cy="1540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5837" y="4224692"/>
            <a:ext cx="756665" cy="685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2928"/>
          </a:xfrm>
        </p:spPr>
        <p:txBody>
          <a:bodyPr>
            <a:noAutofit/>
          </a:bodyPr>
          <a:lstStyle/>
          <a:p>
            <a:r>
              <a:rPr lang="en-US" dirty="0"/>
              <a:t>An Antiviral May Reduce Influenza Symptoms &lt;1 Day</a:t>
            </a:r>
          </a:p>
        </p:txBody>
      </p:sp>
      <p:pic>
        <p:nvPicPr>
          <p:cNvPr id="2" name="Picture 1" descr="Stacks of gold coins">
            <a:extLst>
              <a:ext uri="{FF2B5EF4-FFF2-40B4-BE49-F238E27FC236}">
                <a16:creationId xmlns:a16="http://schemas.microsoft.com/office/drawing/2014/main" id="{8F22469B-CEA0-80A8-CBEC-437D5059F5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60" y="2321285"/>
            <a:ext cx="2421467" cy="1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60" y="274637"/>
            <a:ext cx="8614881" cy="1359235"/>
          </a:xfrm>
        </p:spPr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b="0" dirty="0"/>
              <a:t>atient</a:t>
            </a:r>
            <a:r>
              <a:rPr lang="en-US" dirty="0"/>
              <a:t> O</a:t>
            </a:r>
            <a:r>
              <a:rPr lang="en-US" b="0" dirty="0"/>
              <a:t>riented</a:t>
            </a:r>
            <a:r>
              <a:rPr lang="en-US" dirty="0"/>
              <a:t> E</a:t>
            </a:r>
            <a:r>
              <a:rPr lang="en-US" b="0" dirty="0"/>
              <a:t>vidence</a:t>
            </a:r>
            <a:r>
              <a:rPr lang="en-US" dirty="0"/>
              <a:t> </a:t>
            </a:r>
            <a:r>
              <a:rPr lang="en-US" b="0" dirty="0"/>
              <a:t>That</a:t>
            </a:r>
            <a:r>
              <a:rPr lang="en-US" dirty="0"/>
              <a:t> </a:t>
            </a:r>
            <a:r>
              <a:rPr lang="en-US" u="sng" dirty="0"/>
              <a:t>M</a:t>
            </a:r>
            <a:r>
              <a:rPr lang="en-US" b="0" u="sng" dirty="0"/>
              <a:t>atters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(POEM)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750398" y="2655696"/>
            <a:ext cx="1643204" cy="1588868"/>
          </a:xfrm>
          <a:prstGeom prst="rightArrow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457200" y="5278280"/>
            <a:ext cx="8229600" cy="4890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/>
              <a:t>Matters = requires change in your practice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54885" y="5658617"/>
            <a:ext cx="3631915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  <p:pic>
        <p:nvPicPr>
          <p:cNvPr id="3" name="Picture 2" descr="Stacks of gold coins">
            <a:extLst>
              <a:ext uri="{FF2B5EF4-FFF2-40B4-BE49-F238E27FC236}">
                <a16:creationId xmlns:a16="http://schemas.microsoft.com/office/drawing/2014/main" id="{68D56469-E4C7-DBB8-12E7-59A51183EB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216" y="3574351"/>
            <a:ext cx="2421467" cy="1614311"/>
          </a:xfrm>
          <a:prstGeom prst="rect">
            <a:avLst/>
          </a:prstGeom>
        </p:spPr>
      </p:pic>
      <p:pic>
        <p:nvPicPr>
          <p:cNvPr id="4" name="Picture 3" descr="Stacks of gold coins">
            <a:extLst>
              <a:ext uri="{FF2B5EF4-FFF2-40B4-BE49-F238E27FC236}">
                <a16:creationId xmlns:a16="http://schemas.microsoft.com/office/drawing/2014/main" id="{900205E9-FE0E-FDD4-7F08-0EEE3D92C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638" y="3516255"/>
            <a:ext cx="2421467" cy="1614311"/>
          </a:xfrm>
          <a:prstGeom prst="rect">
            <a:avLst/>
          </a:prstGeom>
        </p:spPr>
      </p:pic>
      <p:pic>
        <p:nvPicPr>
          <p:cNvPr id="5" name="Picture 4" descr="Stacks of gold coins">
            <a:extLst>
              <a:ext uri="{FF2B5EF4-FFF2-40B4-BE49-F238E27FC236}">
                <a16:creationId xmlns:a16="http://schemas.microsoft.com/office/drawing/2014/main" id="{5948C312-3674-262E-6540-A57DEBCD27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372" y="3457192"/>
            <a:ext cx="2421467" cy="1614311"/>
          </a:xfrm>
          <a:prstGeom prst="rect">
            <a:avLst/>
          </a:prstGeom>
        </p:spPr>
      </p:pic>
      <p:pic>
        <p:nvPicPr>
          <p:cNvPr id="6" name="Picture 5" descr="Stacks of gold coins">
            <a:extLst>
              <a:ext uri="{FF2B5EF4-FFF2-40B4-BE49-F238E27FC236}">
                <a16:creationId xmlns:a16="http://schemas.microsoft.com/office/drawing/2014/main" id="{2D206A08-DD5D-03E3-81F7-EEB277B3C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547" y="3674309"/>
            <a:ext cx="2421467" cy="1614311"/>
          </a:xfrm>
          <a:prstGeom prst="rect">
            <a:avLst/>
          </a:prstGeom>
        </p:spPr>
      </p:pic>
      <p:pic>
        <p:nvPicPr>
          <p:cNvPr id="7" name="Picture 6" descr="Stacks of gold coins">
            <a:extLst>
              <a:ext uri="{FF2B5EF4-FFF2-40B4-BE49-F238E27FC236}">
                <a16:creationId xmlns:a16="http://schemas.microsoft.com/office/drawing/2014/main" id="{DDCF5AA8-033E-6DBA-8CC8-DFB6504C30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478" y="3398129"/>
            <a:ext cx="2421467" cy="1614311"/>
          </a:xfrm>
          <a:prstGeom prst="rect">
            <a:avLst/>
          </a:prstGeom>
        </p:spPr>
      </p:pic>
      <p:pic>
        <p:nvPicPr>
          <p:cNvPr id="8" name="Picture 7" descr="Stacks of gold coins">
            <a:extLst>
              <a:ext uri="{FF2B5EF4-FFF2-40B4-BE49-F238E27FC236}">
                <a16:creationId xmlns:a16="http://schemas.microsoft.com/office/drawing/2014/main" id="{9AB30C84-17E8-AB93-70AB-06C884358B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211" y="3355765"/>
            <a:ext cx="2421467" cy="1614311"/>
          </a:xfrm>
          <a:prstGeom prst="rect">
            <a:avLst/>
          </a:prstGeom>
        </p:spPr>
      </p:pic>
      <p:pic>
        <p:nvPicPr>
          <p:cNvPr id="9" name="Picture 8" descr="Stacks of gold coins">
            <a:extLst>
              <a:ext uri="{FF2B5EF4-FFF2-40B4-BE49-F238E27FC236}">
                <a16:creationId xmlns:a16="http://schemas.microsoft.com/office/drawing/2014/main" id="{7AA48EE0-CDD5-E9B5-701D-9ABF9D5C2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340" y="3487747"/>
            <a:ext cx="2421467" cy="1614311"/>
          </a:xfrm>
          <a:prstGeom prst="rect">
            <a:avLst/>
          </a:prstGeom>
        </p:spPr>
      </p:pic>
      <p:pic>
        <p:nvPicPr>
          <p:cNvPr id="15" name="Picture 14" descr="Stacks of gold coins">
            <a:extLst>
              <a:ext uri="{FF2B5EF4-FFF2-40B4-BE49-F238E27FC236}">
                <a16:creationId xmlns:a16="http://schemas.microsoft.com/office/drawing/2014/main" id="{9BA1869B-8AF4-E37D-819A-BA305644C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4" y="2782957"/>
            <a:ext cx="2421467" cy="1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Usefulness Equation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387" y="2514600"/>
            <a:ext cx="2578813" cy="173082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Usefulness of information source</a:t>
            </a:r>
          </a:p>
        </p:txBody>
      </p:sp>
      <p:sp>
        <p:nvSpPr>
          <p:cNvPr id="7" name="Equal 6"/>
          <p:cNvSpPr/>
          <p:nvPr/>
        </p:nvSpPr>
        <p:spPr>
          <a:xfrm>
            <a:off x="2743200" y="2960914"/>
            <a:ext cx="762000" cy="838200"/>
          </a:xfrm>
          <a:prstGeom prst="mathEqua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2667000" y="2971800"/>
            <a:ext cx="6629400" cy="838200"/>
          </a:xfrm>
          <a:prstGeom prst="mathMinus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05199" y="1981200"/>
            <a:ext cx="2009775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53200" y="1981201"/>
            <a:ext cx="1828800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67300" y="3657600"/>
            <a:ext cx="1828800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2" name="Multiply 11"/>
          <p:cNvSpPr/>
          <p:nvPr/>
        </p:nvSpPr>
        <p:spPr>
          <a:xfrm>
            <a:off x="5514975" y="2085975"/>
            <a:ext cx="933450" cy="933450"/>
          </a:xfrm>
          <a:prstGeom prst="mathMultiply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08998" y="5658617"/>
            <a:ext cx="3477802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</p:spTree>
    <p:extLst>
      <p:ext uri="{BB962C8B-B14F-4D97-AF65-F5344CB8AC3E}">
        <p14:creationId xmlns:p14="http://schemas.microsoft.com/office/powerpoint/2010/main" val="63646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icholas\Desktop\News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027" y="3612875"/>
            <a:ext cx="2301453" cy="22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cholas\Desktop\Foraging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254" y="557455"/>
            <a:ext cx="1530578" cy="16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cholas\Desktop\Hunting.JP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85" y="547713"/>
            <a:ext cx="1814152" cy="16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Hunting and Foraging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     </a:t>
            </a:r>
            <a:r>
              <a:rPr lang="en-US" b="1" u="sng" dirty="0"/>
              <a:t>Foraging</a:t>
            </a:r>
          </a:p>
          <a:p>
            <a:pPr marL="227013" indent="-227013"/>
            <a:r>
              <a:rPr lang="en-US" dirty="0"/>
              <a:t>Clinical awareness system</a:t>
            </a:r>
          </a:p>
          <a:p>
            <a:pPr marL="227013" indent="-227013"/>
            <a:r>
              <a:rPr lang="en-US" dirty="0"/>
              <a:t>“Keeping up”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800100" lvl="2" indent="0">
              <a:buNone/>
            </a:pPr>
            <a:r>
              <a:rPr lang="en-US" sz="2800" b="1" u="sng" dirty="0"/>
              <a:t>Hunting</a:t>
            </a:r>
          </a:p>
          <a:p>
            <a:pPr marL="227013" indent="-227013"/>
            <a:r>
              <a:rPr lang="en-US" dirty="0"/>
              <a:t>Point-of-care answers</a:t>
            </a:r>
          </a:p>
          <a:p>
            <a:pPr marL="227013" indent="-227013"/>
            <a:r>
              <a:rPr lang="en-US" dirty="0"/>
              <a:t>Searching tools</a:t>
            </a:r>
          </a:p>
          <a:p>
            <a:pPr marL="227013" indent="-227013"/>
            <a:r>
              <a:rPr lang="en-US" dirty="0"/>
              <a:t>“Just in time” tools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a-DK" dirty="0"/>
              <a:t>(Slawson et al., 2005)</a:t>
            </a:r>
          </a:p>
        </p:txBody>
      </p:sp>
      <p:sp>
        <p:nvSpPr>
          <p:cNvPr id="8" name="Multiply 7"/>
          <p:cNvSpPr/>
          <p:nvPr/>
        </p:nvSpPr>
        <p:spPr>
          <a:xfrm>
            <a:off x="5774729" y="4033597"/>
            <a:ext cx="1675015" cy="1752132"/>
          </a:xfrm>
          <a:prstGeom prst="mathMultiply">
            <a:avLst>
              <a:gd name="adj1" fmla="val 16159"/>
            </a:avLst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2358" y="1406880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845263"/>
              </a:avLst>
            </a:prstTxWarp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tx2"/>
                </a:solidFill>
              </a:rPr>
              <a:t>Foraging</a:t>
            </a:r>
          </a:p>
        </p:txBody>
      </p:sp>
      <p:sp>
        <p:nvSpPr>
          <p:cNvPr id="11" name="Rectangle 10"/>
          <p:cNvSpPr/>
          <p:nvPr/>
        </p:nvSpPr>
        <p:spPr>
          <a:xfrm rot="19491545">
            <a:off x="529552" y="1573726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bg1"/>
                </a:solidFill>
              </a:rPr>
              <a:t>Hunting</a:t>
            </a:r>
          </a:p>
        </p:txBody>
      </p:sp>
    </p:spTree>
    <p:extLst>
      <p:ext uri="{BB962C8B-B14F-4D97-AF65-F5344CB8AC3E}">
        <p14:creationId xmlns:p14="http://schemas.microsoft.com/office/powerpoint/2010/main" val="4008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Background – PGY1 Curriculum review</a:t>
            </a:r>
          </a:p>
          <a:p>
            <a:endParaRPr lang="en-US" dirty="0"/>
          </a:p>
          <a:p>
            <a:r>
              <a:rPr lang="en-US" dirty="0"/>
              <a:t>Evaluating Your Foraging Tools </a:t>
            </a:r>
          </a:p>
          <a:p>
            <a:endParaRPr lang="en-US" dirty="0"/>
          </a:p>
          <a:p>
            <a:r>
              <a:rPr lang="en-US" dirty="0"/>
              <a:t>Decision Aids</a:t>
            </a:r>
          </a:p>
          <a:p>
            <a:endParaRPr lang="en-US" dirty="0"/>
          </a:p>
          <a:p>
            <a:r>
              <a:rPr lang="en-US" dirty="0"/>
              <a:t>Summary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65670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ooks and mortarboard illustration">
            <a:extLst>
              <a:ext uri="{FF2B5EF4-FFF2-40B4-BE49-F238E27FC236}">
                <a16:creationId xmlns:a16="http://schemas.microsoft.com/office/drawing/2014/main" id="{6B251034-8FA3-7FA5-EBC2-C0B831B59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3820" y="973018"/>
            <a:ext cx="6372936" cy="530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505" y="246842"/>
            <a:ext cx="8229600" cy="117218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/>
              <a:t>What Resources Do You Use to Stay Up to Date Medically?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1787" y="2643122"/>
            <a:ext cx="293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Table of Contents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9928" y="3090385"/>
            <a:ext cx="3621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Organization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Emails + Journals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2616" y="4468889"/>
            <a:ext cx="479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Evidence Plus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POEMs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385" y="5327105"/>
            <a:ext cx="2637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Pharmacist’s Letter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Prescriber’s Letter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014" y="3666324"/>
            <a:ext cx="1368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DynaMed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3784" y="3764561"/>
            <a:ext cx="17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5801" y="5529002"/>
            <a:ext cx="17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58280" y="5681048"/>
            <a:ext cx="2711450" cy="358775"/>
          </a:xfrm>
        </p:spPr>
        <p:txBody>
          <a:bodyPr>
            <a:normAutofit/>
          </a:bodyPr>
          <a:lstStyle/>
          <a:p>
            <a:r>
              <a:rPr lang="en-US" dirty="0"/>
              <a:t>(Shaughnessy, 2009)</a:t>
            </a:r>
          </a:p>
        </p:txBody>
      </p:sp>
    </p:spTree>
    <p:extLst>
      <p:ext uri="{BB962C8B-B14F-4D97-AF65-F5344CB8AC3E}">
        <p14:creationId xmlns:p14="http://schemas.microsoft.com/office/powerpoint/2010/main" val="18289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095982" y="4022552"/>
            <a:ext cx="2016686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28853" y="4022550"/>
            <a:ext cx="2547991" cy="2286002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Hunting tool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768" y="2346153"/>
            <a:ext cx="1963266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17368" y="898354"/>
            <a:ext cx="2286000" cy="25907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types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-POE vs DOE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-Quality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4584" y="2346152"/>
            <a:ext cx="2005984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416968" y="898353"/>
            <a:ext cx="2286000" cy="2590800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64548"/>
            <a:ext cx="8229600" cy="838200"/>
          </a:xfrm>
        </p:spPr>
        <p:txBody>
          <a:bodyPr/>
          <a:lstStyle/>
          <a:p>
            <a:r>
              <a:rPr lang="en-US" dirty="0"/>
              <a:t>Foraging Tools Usefulness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1919" y="5707063"/>
            <a:ext cx="2732926" cy="310329"/>
          </a:xfrm>
          <a:prstGeom prst="rect">
            <a:avLst/>
          </a:prstGeom>
        </p:spPr>
        <p:txBody>
          <a:bodyPr anchor="t"/>
          <a:lstStyle/>
          <a:p>
            <a:pPr algn="l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LOE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evels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vidence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(LOE)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371" y="2879552"/>
            <a:ext cx="2589088" cy="173082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Usefulness of information source</a:t>
            </a:r>
          </a:p>
        </p:txBody>
      </p:sp>
      <p:sp>
        <p:nvSpPr>
          <p:cNvPr id="3" name="Equal 2"/>
          <p:cNvSpPr/>
          <p:nvPr/>
        </p:nvSpPr>
        <p:spPr>
          <a:xfrm>
            <a:off x="2640412" y="3325866"/>
            <a:ext cx="990600" cy="838200"/>
          </a:xfrm>
          <a:prstGeom prst="mathEqual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2883568" y="3336752"/>
            <a:ext cx="6629400" cy="838200"/>
          </a:xfrm>
          <a:prstGeom prst="mathMinus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683918" y="2450927"/>
            <a:ext cx="933450" cy="933450"/>
          </a:xfrm>
          <a:prstGeom prst="mathMultiply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C:\Users\Nicholas\Desktop\Foragin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8655"/>
            <a:ext cx="1530578" cy="16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6380100" y="5658617"/>
            <a:ext cx="2711450" cy="358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(Shaughnessy et al., 1994;</a:t>
            </a:r>
          </a:p>
          <a:p>
            <a:pPr algn="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Slawson et al., 2005)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055" y="1149164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845263"/>
              </a:avLst>
            </a:prstTxWarp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tx2"/>
                </a:solidFill>
              </a:rPr>
              <a:t>Foraging</a:t>
            </a:r>
          </a:p>
        </p:txBody>
      </p:sp>
    </p:spTree>
    <p:extLst>
      <p:ext uri="{BB962C8B-B14F-4D97-AF65-F5344CB8AC3E}">
        <p14:creationId xmlns:p14="http://schemas.microsoft.com/office/powerpoint/2010/main" val="12897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982195"/>
              </p:ext>
            </p:extLst>
          </p:nvPr>
        </p:nvGraphicFramePr>
        <p:xfrm>
          <a:off x="959526" y="311582"/>
          <a:ext cx="6468073" cy="57227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99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9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Problem</a:t>
                      </a:r>
                    </a:p>
                  </a:txBody>
                  <a:tcPr marL="79853" marR="79853" marT="39926" marB="399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27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</a:t>
                      </a:r>
                    </a:p>
                  </a:txBody>
                  <a:tcPr marL="79853" marR="79853" marT="39926" marB="39926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</a:t>
                      </a:r>
                    </a:p>
                  </a:txBody>
                  <a:tcPr marL="79853" marR="79853" marT="39926" marB="39926" anchor="ctr"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8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Evidence</a:t>
                      </a:r>
                    </a:p>
                  </a:txBody>
                  <a:tcPr marL="79853" marR="79853" marT="39926" marB="39926" vert="vert27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Oriented</a:t>
                      </a:r>
                    </a:p>
                  </a:txBody>
                  <a:tcPr marL="79853" marR="79853" marT="39926" marB="39926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8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Oriented</a:t>
                      </a:r>
                    </a:p>
                  </a:txBody>
                  <a:tcPr marL="79853" marR="79853" marT="39926" marB="39926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853" marR="79853" marT="39926" marB="3992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Rectangle 53"/>
          <p:cNvSpPr/>
          <p:nvPr/>
        </p:nvSpPr>
        <p:spPr>
          <a:xfrm>
            <a:off x="4771643" y="1565578"/>
            <a:ext cx="8382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POEM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0229" y="2491660"/>
            <a:ext cx="905347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6956" y="2491660"/>
            <a:ext cx="1837854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6527" y="4633484"/>
            <a:ext cx="1312752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24236" y="4633484"/>
            <a:ext cx="986827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ounded Rectangle 58"/>
          <p:cNvSpPr/>
          <p:nvPr/>
        </p:nvSpPr>
        <p:spPr>
          <a:xfrm>
            <a:off x="1007509" y="320642"/>
            <a:ext cx="1828800" cy="1142999"/>
          </a:xfrm>
          <a:prstGeom prst="round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</a:p>
        </p:txBody>
      </p:sp>
      <p:pic>
        <p:nvPicPr>
          <p:cNvPr id="60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276" y="3848623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470" y="3848397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484" y="3850876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48" y="5294718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244" y="5293375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484" y="5293375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484" y="4574575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148" y="4567448"/>
            <a:ext cx="71943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Nicholas\AppData\Local\Microsoft\Windows\INetCache\IE\9YQQIVW4\square-email-icon-e1309479532463[1].png"/>
          <p:cNvPicPr>
            <a:picLocks noChangeAspect="1" noChangeArrowheads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467" y="1615571"/>
            <a:ext cx="1030278" cy="9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Nicholas\Desktop\Foraging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020" y="308655"/>
            <a:ext cx="1530578" cy="16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20763" y="1160637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845263"/>
              </a:avLst>
            </a:prstTxWarp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tx2"/>
                </a:solidFill>
              </a:rPr>
              <a:t>Foraging</a:t>
            </a: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6380100" y="5658617"/>
            <a:ext cx="2711450" cy="35877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(Shaughnessy et al., 1994;</a:t>
            </a:r>
          </a:p>
          <a:p>
            <a:pPr algn="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Slawson et al., 2005)</a:t>
            </a:r>
          </a:p>
        </p:txBody>
      </p:sp>
    </p:spTree>
    <p:extLst>
      <p:ext uri="{BB962C8B-B14F-4D97-AF65-F5344CB8AC3E}">
        <p14:creationId xmlns:p14="http://schemas.microsoft.com/office/powerpoint/2010/main" val="65579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Nicholas\Desktop\Foragin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004" y="958383"/>
            <a:ext cx="1530578" cy="16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274638"/>
            <a:ext cx="9052560" cy="1143000"/>
          </a:xfrm>
        </p:spPr>
        <p:txBody>
          <a:bodyPr>
            <a:noAutofit/>
          </a:bodyPr>
          <a:lstStyle/>
          <a:p>
            <a:r>
              <a:rPr lang="en-US" dirty="0"/>
              <a:t>Key Foraging Tool Evaluation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= specialty specific?</a:t>
            </a:r>
          </a:p>
          <a:p>
            <a:endParaRPr lang="en-US" dirty="0"/>
          </a:p>
          <a:p>
            <a:r>
              <a:rPr lang="en-US" dirty="0"/>
              <a:t> Mostly new POEMS?</a:t>
            </a:r>
          </a:p>
          <a:p>
            <a:endParaRPr lang="en-US" dirty="0"/>
          </a:p>
          <a:p>
            <a:r>
              <a:rPr lang="en-US" dirty="0"/>
              <a:t> LOE / SOR?</a:t>
            </a:r>
          </a:p>
          <a:p>
            <a:endParaRPr lang="en-US" dirty="0"/>
          </a:p>
          <a:p>
            <a:r>
              <a:rPr lang="en-US" dirty="0"/>
              <a:t> Validity evaluated?</a:t>
            </a:r>
          </a:p>
        </p:txBody>
      </p:sp>
      <p:sp>
        <p:nvSpPr>
          <p:cNvPr id="5" name="Hexagon 4"/>
          <p:cNvSpPr/>
          <p:nvPr/>
        </p:nvSpPr>
        <p:spPr>
          <a:xfrm>
            <a:off x="6219788" y="2516861"/>
            <a:ext cx="2657011" cy="2290527"/>
          </a:xfrm>
          <a:prstGeom prst="hexagon">
            <a:avLst/>
          </a:prstGeom>
          <a:ln w="762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</a:p>
        </p:txBody>
      </p:sp>
      <p:sp>
        <p:nvSpPr>
          <p:cNvPr id="6" name="Rounded Rectangle 5">
            <a:hlinkClick r:id="rId5"/>
          </p:cNvPr>
          <p:cNvSpPr/>
          <p:nvPr/>
        </p:nvSpPr>
        <p:spPr>
          <a:xfrm>
            <a:off x="6219788" y="4989950"/>
            <a:ext cx="2657011" cy="570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Worksheet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7064108" y="1808935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845263"/>
              </a:avLst>
            </a:prstTxWarp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tx2"/>
                </a:solidFill>
              </a:rPr>
              <a:t>Foraging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(Slawson et al., 2005;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Shaughnessy, 2009</a:t>
            </a: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329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0855" y="966061"/>
            <a:ext cx="4136325" cy="17059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19128"/>
              </a:avLst>
            </a:prstTxWarp>
            <a:spAutoFit/>
          </a:bodyPr>
          <a:lstStyle/>
          <a:p>
            <a:pPr algn="ctr"/>
            <a:r>
              <a:rPr lang="en-US" sz="3200" b="1" u="sng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n-US" sz="3200" b="1" u="sng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Your Inbox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1111" y="1634679"/>
            <a:ext cx="8861778" cy="5102579"/>
          </a:xfrm>
          <a:prstGeom prst="roundRect">
            <a:avLst>
              <a:gd name="adj" fmla="val 10238"/>
            </a:avLst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Inbox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Dictionary.com – noun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boxlike tray, basket, or the like, as on a desk, for holding incoming mail, messages, or work.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Computers. a folder for receiving and storing incoming e-mails or text messages.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Definition for today’s activity: 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medical info source pushed to you without having to seek it out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Where do your POEMs end up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 inbox (via smart phone or computer)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Medical information apps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“Snail” mail journals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2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292905" cy="43523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By the end of this session, active participants will be able to:</a:t>
            </a:r>
          </a:p>
          <a:p>
            <a:r>
              <a:rPr lang="en-US" sz="2800" dirty="0"/>
              <a:t>Identify at least three key characteristics of high-quality </a:t>
            </a:r>
            <a:r>
              <a:rPr lang="en-US" sz="2800" b="1" dirty="0"/>
              <a:t>foraging</a:t>
            </a:r>
            <a:r>
              <a:rPr lang="en-US" sz="2800" dirty="0"/>
              <a:t> </a:t>
            </a:r>
            <a:r>
              <a:rPr lang="en-US" sz="2800" b="1" dirty="0"/>
              <a:t>tools.</a:t>
            </a:r>
          </a:p>
          <a:p>
            <a:r>
              <a:rPr lang="en-US" sz="2800" dirty="0"/>
              <a:t>Apply clinical information from one </a:t>
            </a:r>
            <a:r>
              <a:rPr lang="en-US" sz="2800" b="1" dirty="0"/>
              <a:t>decision aid </a:t>
            </a:r>
            <a:r>
              <a:rPr lang="en-US" sz="2800" dirty="0"/>
              <a:t>to a patient case.</a:t>
            </a:r>
          </a:p>
          <a:p>
            <a:r>
              <a:rPr lang="en-US" sz="2800" dirty="0"/>
              <a:t>Choose at least one </a:t>
            </a:r>
            <a:r>
              <a:rPr lang="en-US" sz="2800" b="1" dirty="0"/>
              <a:t>foraging tool </a:t>
            </a:r>
            <a:r>
              <a:rPr lang="en-US" sz="2800" dirty="0"/>
              <a:t>or </a:t>
            </a:r>
            <a:r>
              <a:rPr lang="en-US" sz="2800" b="1" dirty="0"/>
              <a:t>decision aid </a:t>
            </a:r>
            <a:r>
              <a:rPr lang="en-US" sz="2800" dirty="0"/>
              <a:t>to add to your tool belt.</a:t>
            </a:r>
          </a:p>
        </p:txBody>
      </p:sp>
    </p:spTree>
    <p:extLst>
      <p:ext uri="{BB962C8B-B14F-4D97-AF65-F5344CB8AC3E}">
        <p14:creationId xmlns:p14="http://schemas.microsoft.com/office/powerpoint/2010/main" val="311949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Review Your Inbox!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Divide into three to four groups.</a:t>
            </a:r>
          </a:p>
          <a:p>
            <a:endParaRPr lang="en-US" sz="1200" dirty="0"/>
          </a:p>
          <a:p>
            <a:r>
              <a:rPr lang="en-US" dirty="0"/>
              <a:t>Find a foraging tool in your inbox.</a:t>
            </a:r>
          </a:p>
          <a:p>
            <a:endParaRPr lang="en-US" sz="1200" dirty="0"/>
          </a:p>
          <a:p>
            <a:r>
              <a:rPr lang="en-US" dirty="0"/>
              <a:t>Discuss strengths/weaknesses as a group using the foraging tool worksheet.</a:t>
            </a:r>
          </a:p>
          <a:p>
            <a:endParaRPr lang="en-US" sz="1200" dirty="0"/>
          </a:p>
          <a:p>
            <a:r>
              <a:rPr lang="en-US" dirty="0"/>
              <a:t>Identify your group’s “best” foraging tool example and prepared to report findings.</a:t>
            </a:r>
          </a:p>
        </p:txBody>
      </p:sp>
      <p:sp>
        <p:nvSpPr>
          <p:cNvPr id="5" name="Rounded Rectangle 4">
            <a:hlinkClick r:id="rId3"/>
          </p:cNvPr>
          <p:cNvSpPr/>
          <p:nvPr/>
        </p:nvSpPr>
        <p:spPr>
          <a:xfrm>
            <a:off x="6917166" y="5626343"/>
            <a:ext cx="2133939" cy="375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Full Worksheet Here</a:t>
            </a:r>
            <a:endParaRPr lang="en-US" dirty="0"/>
          </a:p>
        </p:txBody>
      </p:sp>
      <p:pic>
        <p:nvPicPr>
          <p:cNvPr id="7" name="Picture 3" descr="C:\Users\Nicholas\Desktop\Foraging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180" y="1086771"/>
            <a:ext cx="1530578" cy="16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05284" y="1937323"/>
            <a:ext cx="462669" cy="4283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845263"/>
              </a:avLst>
            </a:prstTxWarp>
            <a:spAutoFit/>
          </a:bodyPr>
          <a:lstStyle/>
          <a:p>
            <a:pPr algn="ctr"/>
            <a:r>
              <a:rPr lang="en-US" sz="1000" b="1" cap="none" spc="0" dirty="0">
                <a:ln w="0"/>
                <a:solidFill>
                  <a:schemeClr val="tx2"/>
                </a:solidFill>
              </a:rPr>
              <a:t>Foraging</a:t>
            </a:r>
          </a:p>
        </p:txBody>
      </p:sp>
    </p:spTree>
    <p:extLst>
      <p:ext uri="{BB962C8B-B14F-4D97-AF65-F5344CB8AC3E}">
        <p14:creationId xmlns:p14="http://schemas.microsoft.com/office/powerpoint/2010/main" val="356170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High Quality Foraging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091133"/>
              </p:ext>
            </p:extLst>
          </p:nvPr>
        </p:nvGraphicFramePr>
        <p:xfrm>
          <a:off x="-18143" y="1"/>
          <a:ext cx="9162143" cy="689219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82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613">
                <a:tc>
                  <a:txBody>
                    <a:bodyPr/>
                    <a:lstStyle/>
                    <a:p>
                      <a:pPr marL="114300" indent="0" algn="l"/>
                      <a:r>
                        <a:rPr lang="en-US" sz="2800" dirty="0"/>
                        <a:t>Foraging</a:t>
                      </a:r>
                      <a:r>
                        <a:rPr lang="en-US" sz="2800" baseline="0" dirty="0"/>
                        <a:t> Tool</a:t>
                      </a:r>
                      <a:endParaRPr lang="en-US" sz="2800" dirty="0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Details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83">
                <a:tc>
                  <a:txBody>
                    <a:bodyPr/>
                    <a:lstStyle/>
                    <a:p>
                      <a:pPr marL="0" indent="53975"/>
                      <a:r>
                        <a:rPr lang="en-US" sz="1800" b="1" dirty="0"/>
                        <a:t>ACP Journal Club</a:t>
                      </a:r>
                    </a:p>
                    <a:p>
                      <a:pPr marL="0" indent="114300"/>
                      <a:r>
                        <a:rPr lang="en-US" sz="1600" b="0" dirty="0">
                          <a:solidFill>
                            <a:schemeClr val="accent3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ACP JC</a:t>
                      </a:r>
                      <a:endParaRPr lang="en-US" sz="1600" b="0" dirty="0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Single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page article</a:t>
                      </a:r>
                      <a:r>
                        <a:rPr lang="en-US" sz="2000" baseline="0" dirty="0"/>
                        <a:t> summaries</a:t>
                      </a:r>
                      <a:endParaRPr lang="en-US" sz="2000" dirty="0"/>
                    </a:p>
                    <a:p>
                      <a:pPr marL="115888" indent="-115888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Published</a:t>
                      </a:r>
                      <a:r>
                        <a:rPr lang="en-US" sz="2000" baseline="0" dirty="0"/>
                        <a:t> in Annals of Internal Medicine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183">
                <a:tc>
                  <a:txBody>
                    <a:bodyPr/>
                    <a:lstStyle/>
                    <a:p>
                      <a:pPr marL="114300" marR="0" indent="-603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/>
                        <a:t>American Family Physician</a:t>
                      </a:r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aafp.org/journals/afp.html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Free 1 </a:t>
                      </a:r>
                      <a:r>
                        <a:rPr lang="en-US" sz="1800" dirty="0" err="1"/>
                        <a:t>yr</a:t>
                      </a:r>
                      <a:r>
                        <a:rPr lang="en-US" sz="1800" baseline="0" dirty="0"/>
                        <a:t> after publication</a:t>
                      </a:r>
                      <a:endParaRPr lang="en-US" sz="18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Journal published twice monthly</a:t>
                      </a:r>
                    </a:p>
                    <a:p>
                      <a:pPr marL="115888" indent="-115888">
                        <a:buFont typeface="Arial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POEMs, Cochrane/guideline summaries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17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Cochrane Database 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cochranelibrary.com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Extensive database</a:t>
                      </a:r>
                      <a:r>
                        <a:rPr lang="en-US" sz="2000" baseline="0" dirty="0"/>
                        <a:t> of systematic reviews</a:t>
                      </a:r>
                      <a:endParaRPr 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183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err="1"/>
                        <a:t>EvidenceAlerts</a:t>
                      </a:r>
                      <a:endParaRPr lang="en-US" sz="1800" b="1" kern="1200" baseline="0" dirty="0"/>
                    </a:p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evidencealerts.com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Free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Email: Customizable by specialty, frequency, and noteworthiness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0809">
                <a:tc>
                  <a:txBody>
                    <a:bodyPr/>
                    <a:lstStyle/>
                    <a:p>
                      <a:pPr marL="53975" indent="0"/>
                      <a:r>
                        <a:rPr lang="en-US" sz="1800" b="1" dirty="0"/>
                        <a:t>Essential Evidence</a:t>
                      </a:r>
                      <a:r>
                        <a:rPr lang="en-US" sz="1800" b="1" baseline="0" dirty="0"/>
                        <a:t> Plus</a:t>
                      </a:r>
                    </a:p>
                    <a:p>
                      <a:pPr marL="114300" indent="0"/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essentialevidenceplus.com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Email: daily POEM with summary</a:t>
                      </a:r>
                    </a:p>
                    <a:p>
                      <a:pPr marL="115888" indent="-115888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Free</a:t>
                      </a:r>
                      <a:r>
                        <a:rPr lang="en-US" sz="2000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weekly podcast</a:t>
                      </a:r>
                      <a:endParaRPr lang="en-US" sz="200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1243">
                <a:tc>
                  <a:txBody>
                    <a:bodyPr/>
                    <a:lstStyle/>
                    <a:p>
                      <a:pPr marL="53975" indent="0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FPIN’s  Evidence-based Practice</a:t>
                      </a:r>
                    </a:p>
                    <a:p>
                      <a:pPr marL="53975" indent="0"/>
                      <a:r>
                        <a:rPr lang="en-US" sz="1600" b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www.fpin.org</a:t>
                      </a:r>
                      <a:r>
                        <a:rPr lang="en-US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/about-evidence-based-practice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Subscription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Monthly publication with snippets from literature</a:t>
                      </a:r>
                    </a:p>
                    <a:p>
                      <a:pPr marL="115888" indent="-115888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00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Includes Diving for PURLs and Help Desk Answer series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668">
                <a:tc>
                  <a:txBody>
                    <a:bodyPr/>
                    <a:lstStyle/>
                    <a:p>
                      <a:pPr marL="53975" indent="0"/>
                      <a:r>
                        <a:rPr lang="en-US" sz="1800" b="1" dirty="0"/>
                        <a:t>Pharmacist’s Letter</a:t>
                      </a:r>
                    </a:p>
                    <a:p>
                      <a:pPr marL="114300" indent="0"/>
                      <a:r>
                        <a:rPr lang="en-US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pharmacistsletter.therapeuticresearch.com/home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Subscription</a:t>
                      </a:r>
                    </a:p>
                    <a:p>
                      <a:pPr algn="ctr"/>
                      <a:r>
                        <a:rPr lang="en-US" sz="1800" dirty="0"/>
                        <a:t>Free: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Students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Monthly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evidence and advice for</a:t>
                      </a:r>
                      <a:r>
                        <a:rPr lang="en-US" sz="2000" baseline="0" dirty="0"/>
                        <a:t> pharmacists</a:t>
                      </a:r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/>
                        <a:t>Hard copy, detailed online info, and an app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22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4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Individual Activity</a:t>
            </a:r>
            <a:br>
              <a:rPr lang="en-US" dirty="0"/>
            </a:br>
            <a:r>
              <a:rPr lang="en-US" b="0" dirty="0"/>
              <a:t>Subscribe or Unsubscribe</a:t>
            </a:r>
          </a:p>
        </p:txBody>
      </p:sp>
      <p:pic>
        <p:nvPicPr>
          <p:cNvPr id="2050" name="Picture 2" descr="C:\Users\Nicholas\Desktop\Award 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" y="1497053"/>
            <a:ext cx="14097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cholas\Desktop\Award 2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48" y="3036516"/>
            <a:ext cx="1666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cholas\Desktop\Recycle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844" y="3053184"/>
            <a:ext cx="1519057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cholas\Desktop\Skull.JPG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876" y="1549797"/>
            <a:ext cx="1238992" cy="13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Background – PGY1 Curriculum review</a:t>
            </a:r>
          </a:p>
          <a:p>
            <a:endParaRPr lang="en-US" dirty="0"/>
          </a:p>
          <a:p>
            <a:r>
              <a:rPr lang="en-US" strike="sngStrike" dirty="0"/>
              <a:t>Evaluating Your Foraging Tools</a:t>
            </a:r>
          </a:p>
          <a:p>
            <a:endParaRPr lang="en-US" dirty="0"/>
          </a:p>
          <a:p>
            <a:r>
              <a:rPr lang="en-US" dirty="0"/>
              <a:t>Decision Aids</a:t>
            </a:r>
          </a:p>
          <a:p>
            <a:endParaRPr lang="en-US" dirty="0"/>
          </a:p>
          <a:p>
            <a:r>
              <a:rPr lang="en-US" dirty="0"/>
              <a:t>Summary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4127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606175"/>
            <a:ext cx="732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Literature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0535" y="473978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3665988" y="2650921"/>
            <a:ext cx="2092969" cy="2088859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9420" y="4005928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6822" y="315565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6830" y="219134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Appraise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244" y="317103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6426" y="409291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Decide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47591" y="5247871"/>
            <a:ext cx="8229600" cy="7249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Clinical Jazz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= Traditional EBM + Shared Decision-Making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  +   (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Improvisation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076863" y="5824572"/>
            <a:ext cx="1933576" cy="2308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alt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(Shaughnessy  et al., 1998</a:t>
            </a:r>
            <a:r>
              <a:rPr lang="en-US" altLang="en-US" sz="1000" dirty="0">
                <a:solidFill>
                  <a:prstClr val="black"/>
                </a:solidFill>
                <a:cs typeface="Arial"/>
              </a:rPr>
              <a:t>)</a:t>
            </a:r>
          </a:p>
        </p:txBody>
      </p:sp>
      <p:sp>
        <p:nvSpPr>
          <p:cNvPr id="2" name="Oval 1"/>
          <p:cNvSpPr/>
          <p:nvPr/>
        </p:nvSpPr>
        <p:spPr>
          <a:xfrm rot="20372484">
            <a:off x="3828137" y="3857433"/>
            <a:ext cx="3260500" cy="1516186"/>
          </a:xfrm>
          <a:prstGeom prst="ellipse">
            <a:avLst/>
          </a:prstGeom>
          <a:noFill/>
          <a:ln w="63500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300EA7F5-2913-E3C6-B402-D88C387F3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0116" y="1409322"/>
            <a:ext cx="1589512" cy="1589512"/>
          </a:xfrm>
          <a:prstGeom prst="rect">
            <a:avLst/>
          </a:prstGeom>
        </p:spPr>
      </p:pic>
      <p:pic>
        <p:nvPicPr>
          <p:cNvPr id="7" name="Picture 6" descr="Doctor with a patient">
            <a:extLst>
              <a:ext uri="{FF2B5EF4-FFF2-40B4-BE49-F238E27FC236}">
                <a16:creationId xmlns:a16="http://schemas.microsoft.com/office/drawing/2014/main" id="{F44815A6-78CD-7A71-FE0B-19CAA0E76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296" y="3077943"/>
            <a:ext cx="1779789" cy="1186526"/>
          </a:xfrm>
          <a:prstGeom prst="rect">
            <a:avLst/>
          </a:prstGeom>
        </p:spPr>
      </p:pic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7BE86579-BCCF-D37F-0F3A-D1E2F025F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092" y="3486132"/>
            <a:ext cx="914400" cy="914400"/>
          </a:xfrm>
          <a:prstGeom prst="rect">
            <a:avLst/>
          </a:prstGeom>
        </p:spPr>
      </p:pic>
      <p:pic>
        <p:nvPicPr>
          <p:cNvPr id="27" name="Picture 26" descr="Woman reading and writing">
            <a:extLst>
              <a:ext uri="{FF2B5EF4-FFF2-40B4-BE49-F238E27FC236}">
                <a16:creationId xmlns:a16="http://schemas.microsoft.com/office/drawing/2014/main" id="{2434C25B-5194-E813-A049-E637BF77E4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662" y="1756360"/>
            <a:ext cx="1815436" cy="12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Evidence as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719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Population in trials ≠ Individuals.</a:t>
            </a:r>
          </a:p>
          <a:p>
            <a:r>
              <a:rPr lang="en-US" dirty="0">
                <a:latin typeface="Arial" charset="0"/>
              </a:rPr>
              <a:t>Proposed benefits/risks of treatment or screening is not certain for each individual.</a:t>
            </a:r>
          </a:p>
          <a:p>
            <a:pPr lvl="1"/>
            <a:r>
              <a:rPr lang="en-US" dirty="0">
                <a:latin typeface="Arial" charset="0"/>
              </a:rPr>
              <a:t>Should be used as a guide.</a:t>
            </a:r>
          </a:p>
          <a:p>
            <a:pPr lvl="1"/>
            <a:r>
              <a:rPr lang="en-US" dirty="0">
                <a:latin typeface="Arial" charset="0"/>
              </a:rPr>
              <a:t>Reflects patient and provider preferences.</a:t>
            </a:r>
          </a:p>
          <a:p>
            <a:r>
              <a:rPr lang="en-US" dirty="0"/>
              <a:t>Remember, patients will be the one living with benefits and risks.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(Epstein, 2009; </a:t>
            </a:r>
            <a:r>
              <a:rPr lang="en-US" dirty="0" err="1"/>
              <a:t>Thorton</a:t>
            </a:r>
            <a:r>
              <a:rPr lang="en-US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2512045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18"/>
            <a:ext cx="8229600" cy="1143000"/>
          </a:xfrm>
        </p:spPr>
        <p:txBody>
          <a:bodyPr/>
          <a:lstStyle/>
          <a:p>
            <a:r>
              <a:rPr lang="en-US" dirty="0"/>
              <a:t>Patients and Perceived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054" y="1792548"/>
            <a:ext cx="3895746" cy="4057739"/>
          </a:xfrm>
        </p:spPr>
        <p:txBody>
          <a:bodyPr>
            <a:normAutofit/>
          </a:bodyPr>
          <a:lstStyle/>
          <a:p>
            <a:r>
              <a:rPr lang="en-US" dirty="0"/>
              <a:t>Past experience</a:t>
            </a:r>
          </a:p>
          <a:p>
            <a:r>
              <a:rPr lang="en-US" dirty="0"/>
              <a:t>Feelings</a:t>
            </a:r>
          </a:p>
          <a:p>
            <a:r>
              <a:rPr lang="en-US" dirty="0"/>
              <a:t>Attitudes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Psychosocial component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74" y="819247"/>
            <a:ext cx="4423545" cy="5198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381732">
            <a:off x="1319738" y="3743548"/>
            <a:ext cx="2291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bring a unique set of ideas, experiences and feelings!</a:t>
            </a:r>
          </a:p>
        </p:txBody>
      </p:sp>
    </p:spTree>
    <p:extLst>
      <p:ext uri="{BB962C8B-B14F-4D97-AF65-F5344CB8AC3E}">
        <p14:creationId xmlns:p14="http://schemas.microsoft.com/office/powerpoint/2010/main" val="1600671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4933150" y="41096"/>
            <a:ext cx="4190302" cy="2943614"/>
          </a:xfrm>
          <a:prstGeom prst="cloudCallout">
            <a:avLst>
              <a:gd name="adj1" fmla="val -41935"/>
              <a:gd name="adj2" fmla="val 526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Share an example from your own practice?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30822" y="41096"/>
            <a:ext cx="4190302" cy="2943614"/>
          </a:xfrm>
          <a:prstGeom prst="cloudCallout">
            <a:avLst>
              <a:gd name="adj1" fmla="val 47462"/>
              <a:gd name="adj2" fmla="val 472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factors might influence a patient’s decision?</a:t>
            </a:r>
          </a:p>
        </p:txBody>
      </p:sp>
      <p:pic>
        <p:nvPicPr>
          <p:cNvPr id="4" name="Graphic 3" descr="Man with solid fill">
            <a:extLst>
              <a:ext uri="{FF2B5EF4-FFF2-40B4-BE49-F238E27FC236}">
                <a16:creationId xmlns:a16="http://schemas.microsoft.com/office/drawing/2014/main" id="{D287FFF4-4E06-99DA-2641-F9A522249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1477" y="2975859"/>
            <a:ext cx="3841045" cy="38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Aids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4030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Tools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designed to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communicate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the best available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evidence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on treatment or screening options to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patients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ways that encourage them to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engage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with their providers to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choose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an intervention that is consistent with their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personal values </a:t>
            </a:r>
            <a:r>
              <a:rPr lang="en-US" dirty="0">
                <a:latin typeface="Arial" charset="0"/>
              </a:rPr>
              <a:t>and with 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evidence.</a:t>
            </a:r>
            <a:endParaRPr lang="en-US" b="1" baseline="300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Stiggelbout</a:t>
            </a:r>
            <a:r>
              <a:rPr lang="en-US" dirty="0">
                <a:latin typeface="Arial" charset="0"/>
              </a:rPr>
              <a:t>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77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Decision Aid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hlinkClick r:id="rId3"/>
              </a:rPr>
              <a:t>http://www.tripdatabase.com/</a:t>
            </a:r>
            <a:r>
              <a:rPr lang="en-US" dirty="0">
                <a:latin typeface="Arial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Search-&gt;patient information -&gt;patient decision aids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hlinkClick r:id="rId4"/>
              </a:rPr>
              <a:t>www.ohri.ca/decisionaid</a:t>
            </a: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Inventory developed by Cochrane Collaborative</a:t>
            </a:r>
            <a:endParaRPr lang="en-US" dirty="0">
              <a:latin typeface="Arial" charset="0"/>
              <a:hlinkClick r:id="rId5"/>
            </a:endParaRPr>
          </a:p>
          <a:p>
            <a:r>
              <a:rPr lang="en-US" dirty="0">
                <a:hlinkClick r:id="rId6"/>
              </a:rPr>
              <a:t>https://carethatfits.org/</a:t>
            </a:r>
            <a:endParaRPr lang="en-US" dirty="0"/>
          </a:p>
          <a:p>
            <a:pPr lvl="1"/>
            <a:r>
              <a:rPr lang="en-US" dirty="0"/>
              <a:t>From </a:t>
            </a:r>
            <a:r>
              <a:rPr lang="en-US" dirty="0" err="1"/>
              <a:t>MayoClinic</a:t>
            </a:r>
            <a:endParaRPr lang="en-US" dirty="0"/>
          </a:p>
          <a:p>
            <a:r>
              <a:rPr lang="en-US" dirty="0">
                <a:latin typeface="Arial" charset="0"/>
                <a:hlinkClick r:id="rId7"/>
              </a:rPr>
              <a:t>http://chd.bestsciencemedicine.com/calc2.html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  <a:hlinkClick r:id="rId8"/>
              </a:rPr>
              <a:t>www.thennt.com</a:t>
            </a: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  <a:hlinkClick r:id="rId9"/>
              </a:rPr>
              <a:t>www.youthhealthtalk.org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6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Background–PGY1 Curriculum Review</a:t>
            </a:r>
          </a:p>
          <a:p>
            <a:endParaRPr lang="en-US" dirty="0"/>
          </a:p>
          <a:p>
            <a:r>
              <a:rPr lang="en-US" dirty="0"/>
              <a:t>Evaluating Your Foraging Tools </a:t>
            </a:r>
          </a:p>
          <a:p>
            <a:endParaRPr lang="en-US" dirty="0"/>
          </a:p>
          <a:p>
            <a:r>
              <a:rPr lang="en-US" dirty="0"/>
              <a:t>Decision Aids</a:t>
            </a:r>
          </a:p>
          <a:p>
            <a:endParaRPr lang="en-US" dirty="0"/>
          </a:p>
          <a:p>
            <a:r>
              <a:rPr lang="en-US" dirty="0"/>
              <a:t>Summary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93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68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Activity: Apply a Decision Aid </a:t>
            </a:r>
            <a:br>
              <a:rPr lang="en-US" dirty="0"/>
            </a:br>
            <a:r>
              <a:rPr lang="en-US" dirty="0"/>
              <a:t>to a Patient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057739"/>
          </a:xfrm>
        </p:spPr>
        <p:txBody>
          <a:bodyPr>
            <a:noAutofit/>
          </a:bodyPr>
          <a:lstStyle/>
          <a:p>
            <a:r>
              <a:rPr lang="en-US" dirty="0"/>
              <a:t>Return to your groups.</a:t>
            </a:r>
          </a:p>
          <a:p>
            <a:r>
              <a:rPr lang="en-US" dirty="0"/>
              <a:t>Work on an assigned case (statin or mammogram).</a:t>
            </a:r>
          </a:p>
          <a:p>
            <a:r>
              <a:rPr lang="en-US" dirty="0"/>
              <a:t>Discuss how a patient conversation might go using one of these.</a:t>
            </a:r>
          </a:p>
          <a:p>
            <a:r>
              <a:rPr lang="en-US" dirty="0"/>
              <a:t>Be prepared to report findings.</a:t>
            </a:r>
          </a:p>
        </p:txBody>
      </p:sp>
    </p:spTree>
    <p:extLst>
      <p:ext uri="{BB962C8B-B14F-4D97-AF65-F5344CB8AC3E}">
        <p14:creationId xmlns:p14="http://schemas.microsoft.com/office/powerpoint/2010/main" val="586179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141816">
            <a:off x="243737" y="944728"/>
            <a:ext cx="3260456" cy="2041509"/>
          </a:xfrm>
          <a:prstGeom prst="rightArrow">
            <a:avLst>
              <a:gd name="adj1" fmla="val 51903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Optimal patient care not possible without SDM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(Hoffman, 2014)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01555" y="819373"/>
            <a:ext cx="5598582" cy="4769767"/>
            <a:chOff x="1902140" y="809491"/>
            <a:chExt cx="5279690" cy="4611370"/>
          </a:xfrm>
        </p:grpSpPr>
        <p:sp>
          <p:nvSpPr>
            <p:cNvPr id="7" name="Up Arrow 6"/>
            <p:cNvSpPr/>
            <p:nvPr/>
          </p:nvSpPr>
          <p:spPr>
            <a:xfrm>
              <a:off x="3733175" y="809491"/>
              <a:ext cx="1716463" cy="99093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1902140" y="3229930"/>
              <a:ext cx="2190931" cy="21909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2700000">
              <a:off x="4990899" y="3180267"/>
              <a:ext cx="2190931" cy="219093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2700000">
              <a:off x="3461052" y="1660841"/>
              <a:ext cx="2190931" cy="219093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90141" y="3946865"/>
              <a:ext cx="1925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Evidence Based Medicine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2847" y="3663849"/>
              <a:ext cx="19257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Patient-centered Communication Skills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93626" y="2402364"/>
              <a:ext cx="1925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Decision Making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9" y="274638"/>
            <a:ext cx="8760999" cy="948911"/>
          </a:xfrm>
        </p:spPr>
        <p:txBody>
          <a:bodyPr>
            <a:noAutofit/>
          </a:bodyPr>
          <a:lstStyle/>
          <a:p>
            <a:r>
              <a:rPr lang="en-US" dirty="0"/>
              <a:t>When to Use Shared Decision Making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789" y="1636034"/>
            <a:ext cx="2913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Conflicting, inconclusive evidence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Uncertain benefit/harm for specific patient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389" y="2313142"/>
            <a:ext cx="2471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Patient unsure of treatment or screening recommendation</a:t>
            </a:r>
          </a:p>
        </p:txBody>
      </p:sp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43E2BEE8-426F-7341-8033-B7F885A81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5780" y="839404"/>
            <a:ext cx="4672215" cy="4672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9363" y="4506725"/>
            <a:ext cx="69650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Remember, the patient </a:t>
            </a:r>
          </a:p>
          <a:p>
            <a:pPr algn="ctr"/>
            <a:r>
              <a:rPr lang="en-US" sz="4800" b="1" cap="none" spc="0" dirty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ultimately decides!</a:t>
            </a:r>
          </a:p>
        </p:txBody>
      </p:sp>
    </p:spTree>
    <p:extLst>
      <p:ext uri="{BB962C8B-B14F-4D97-AF65-F5344CB8AC3E}">
        <p14:creationId xmlns:p14="http://schemas.microsoft.com/office/powerpoint/2010/main" val="2557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of SDM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724744"/>
              </p:ext>
            </p:extLst>
          </p:nvPr>
        </p:nvGraphicFramePr>
        <p:xfrm>
          <a:off x="365760" y="1600200"/>
          <a:ext cx="841248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Towle</a:t>
            </a:r>
            <a:r>
              <a:rPr lang="en-US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1784598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of SDM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061939"/>
              </p:ext>
            </p:extLst>
          </p:nvPr>
        </p:nvGraphicFramePr>
        <p:xfrm>
          <a:off x="365760" y="1600200"/>
          <a:ext cx="841248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Towle</a:t>
            </a:r>
            <a:r>
              <a:rPr lang="en-US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002827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of SDM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168149"/>
              </p:ext>
            </p:extLst>
          </p:nvPr>
        </p:nvGraphicFramePr>
        <p:xfrm>
          <a:off x="365760" y="1600200"/>
          <a:ext cx="841248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Towle</a:t>
            </a:r>
            <a:r>
              <a:rPr lang="en-US" dirty="0"/>
              <a:t>, 2009)</a:t>
            </a:r>
          </a:p>
        </p:txBody>
      </p:sp>
    </p:spTree>
    <p:extLst>
      <p:ext uri="{BB962C8B-B14F-4D97-AF65-F5344CB8AC3E}">
        <p14:creationId xmlns:p14="http://schemas.microsoft.com/office/powerpoint/2010/main" val="333907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56" y="274638"/>
            <a:ext cx="8532688" cy="1143000"/>
          </a:xfrm>
        </p:spPr>
        <p:txBody>
          <a:bodyPr>
            <a:noAutofit/>
          </a:bodyPr>
          <a:lstStyle/>
          <a:p>
            <a:r>
              <a:rPr lang="en-US" dirty="0"/>
              <a:t>Activity: Role Play the Statin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2327"/>
          </a:xfrm>
        </p:spPr>
        <p:txBody>
          <a:bodyPr>
            <a:noAutofit/>
          </a:bodyPr>
          <a:lstStyle/>
          <a:p>
            <a:r>
              <a:rPr lang="en-US" dirty="0"/>
              <a:t>Choose two members from the group who used statin decision aid.</a:t>
            </a:r>
          </a:p>
          <a:p>
            <a:r>
              <a:rPr lang="en-US" dirty="0"/>
              <a:t>One participant plays the physician, the other play the patient.</a:t>
            </a:r>
          </a:p>
          <a:p>
            <a:r>
              <a:rPr lang="en-US" dirty="0"/>
              <a:t>Act out a SDM conversation.</a:t>
            </a:r>
          </a:p>
          <a:p>
            <a:r>
              <a:rPr lang="en-US" dirty="0"/>
              <a:t>Repeat as time allows for mammography.</a:t>
            </a:r>
          </a:p>
        </p:txBody>
      </p:sp>
    </p:spTree>
    <p:extLst>
      <p:ext uri="{BB962C8B-B14F-4D97-AF65-F5344CB8AC3E}">
        <p14:creationId xmlns:p14="http://schemas.microsoft.com/office/powerpoint/2010/main" val="1620639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Background – PGY1 Curriculum review</a:t>
            </a:r>
          </a:p>
          <a:p>
            <a:endParaRPr lang="en-US" dirty="0"/>
          </a:p>
          <a:p>
            <a:r>
              <a:rPr lang="en-US" strike="sngStrike" dirty="0"/>
              <a:t>Evaluating Your Foraging Tools </a:t>
            </a:r>
          </a:p>
          <a:p>
            <a:endParaRPr lang="en-US" dirty="0"/>
          </a:p>
          <a:p>
            <a:r>
              <a:rPr lang="en-US" strike="sngStrike" dirty="0"/>
              <a:t>Decision Aids</a:t>
            </a:r>
          </a:p>
          <a:p>
            <a:endParaRPr lang="en-US" dirty="0"/>
          </a:p>
          <a:p>
            <a:r>
              <a:rPr lang="en-US" dirty="0"/>
              <a:t>Summary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969126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26" y="732251"/>
            <a:ext cx="8229600" cy="1143000"/>
          </a:xfrm>
        </p:spPr>
        <p:txBody>
          <a:bodyPr/>
          <a:lstStyle/>
          <a:p>
            <a:r>
              <a:rPr lang="en-US" dirty="0"/>
              <a:t>Summary + Discussion</a:t>
            </a:r>
          </a:p>
        </p:txBody>
      </p:sp>
    </p:spTree>
    <p:extLst>
      <p:ext uri="{BB962C8B-B14F-4D97-AF65-F5344CB8AC3E}">
        <p14:creationId xmlns:p14="http://schemas.microsoft.com/office/powerpoint/2010/main" val="2121840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890"/>
            <a:ext cx="8229600" cy="4057739"/>
          </a:xfrm>
        </p:spPr>
        <p:txBody>
          <a:bodyPr>
            <a:noAutofit/>
          </a:bodyPr>
          <a:lstStyle/>
          <a:p>
            <a:pPr lvl="0">
              <a:spcAft>
                <a:spcPts val="900"/>
              </a:spcAft>
            </a:pPr>
            <a:r>
              <a:rPr lang="en-US" sz="1400" dirty="0" err="1"/>
              <a:t>Guyatt</a:t>
            </a:r>
            <a:r>
              <a:rPr lang="en-US" sz="1400" dirty="0"/>
              <a:t> GH, Meade MO, </a:t>
            </a:r>
            <a:r>
              <a:rPr lang="en-US" sz="1400" dirty="0" err="1"/>
              <a:t>Rennie</a:t>
            </a:r>
            <a:r>
              <a:rPr lang="en-US" sz="1400" dirty="0"/>
              <a:t> D, Cook DJ. Users' guides to the medical literature: a manual of evidence-based clinical practice, third edition. New York, NY: McGraw-Hill, 2015. </a:t>
            </a:r>
          </a:p>
          <a:p>
            <a:pPr lvl="0">
              <a:spcAft>
                <a:spcPts val="900"/>
              </a:spcAft>
            </a:pPr>
            <a:r>
              <a:rPr lang="en-US" sz="1400" dirty="0"/>
              <a:t>Shaughnessy AF, </a:t>
            </a:r>
            <a:r>
              <a:rPr lang="en-US" sz="1400" dirty="0" err="1"/>
              <a:t>Slawson</a:t>
            </a:r>
            <a:r>
              <a:rPr lang="en-US" sz="1400" dirty="0"/>
              <a:t> DC, Bennett JH. Becoming an information master: a guidebook to the medical information jungle. </a:t>
            </a:r>
            <a:r>
              <a:rPr lang="en-US" sz="1400" i="1" dirty="0"/>
              <a:t>J Fam </a:t>
            </a:r>
            <a:r>
              <a:rPr lang="en-US" sz="1400" i="1" dirty="0" err="1"/>
              <a:t>Pract</a:t>
            </a:r>
            <a:r>
              <a:rPr lang="en-US" sz="1400" dirty="0"/>
              <a:t>. 1994;39(5):489-499. </a:t>
            </a:r>
            <a:r>
              <a:rPr lang="en-US" sz="1400" u="sng" dirty="0">
                <a:hlinkClick r:id="rId3"/>
              </a:rPr>
              <a:t>Link</a:t>
            </a:r>
            <a:endParaRPr lang="en-US" sz="1400" dirty="0"/>
          </a:p>
          <a:p>
            <a:pPr lvl="0">
              <a:spcAft>
                <a:spcPts val="900"/>
              </a:spcAft>
            </a:pPr>
            <a:r>
              <a:rPr lang="en-US" sz="1400" dirty="0" err="1"/>
              <a:t>Slawson</a:t>
            </a:r>
            <a:r>
              <a:rPr lang="en-US" sz="1400" dirty="0"/>
              <a:t> DC, Shaughnessy AF, Bennett JH. Becoming a medical information master: feeling good about not knowing everything. </a:t>
            </a:r>
            <a:r>
              <a:rPr lang="en-US" sz="1400" i="1" dirty="0"/>
              <a:t>J Fam </a:t>
            </a:r>
            <a:r>
              <a:rPr lang="en-US" sz="1400" i="1" dirty="0" err="1"/>
              <a:t>Pract</a:t>
            </a:r>
            <a:r>
              <a:rPr lang="en-US" sz="1400" dirty="0"/>
              <a:t>. 1994;38:505-513. </a:t>
            </a:r>
            <a:r>
              <a:rPr lang="en-US" sz="1400" u="sng" dirty="0">
                <a:hlinkClick r:id="rId4"/>
              </a:rPr>
              <a:t>Link</a:t>
            </a:r>
            <a:endParaRPr lang="en-US" sz="1400" dirty="0"/>
          </a:p>
          <a:p>
            <a:pPr lvl="0">
              <a:spcAft>
                <a:spcPts val="900"/>
              </a:spcAft>
            </a:pPr>
            <a:r>
              <a:rPr lang="en-US" sz="1400" dirty="0" err="1"/>
              <a:t>Slawson</a:t>
            </a:r>
            <a:r>
              <a:rPr lang="en-US" sz="1400" dirty="0"/>
              <a:t> DC, Shaughnessy AF. Teaching evidence-based medicine: should we be teaching information management instead? </a:t>
            </a:r>
            <a:r>
              <a:rPr lang="en-US" sz="1400" i="1" dirty="0" err="1"/>
              <a:t>Acad</a:t>
            </a:r>
            <a:r>
              <a:rPr lang="en-US" sz="1400" i="1" dirty="0"/>
              <a:t> Med</a:t>
            </a:r>
            <a:r>
              <a:rPr lang="en-US" sz="1400" dirty="0"/>
              <a:t>. 2005;80(7):685-689. </a:t>
            </a:r>
            <a:r>
              <a:rPr lang="en-US" sz="1400" u="sng" dirty="0">
                <a:hlinkClick r:id="rId5"/>
              </a:rPr>
              <a:t>Link</a:t>
            </a:r>
            <a:endParaRPr lang="en-US" sz="1400" dirty="0"/>
          </a:p>
          <a:p>
            <a:pPr lvl="0">
              <a:spcAft>
                <a:spcPts val="900"/>
              </a:spcAft>
            </a:pPr>
            <a:r>
              <a:rPr lang="en-US" sz="1400" dirty="0"/>
              <a:t>Shaughnessy AF. Keeping up with the medical literature: how to set up a system. </a:t>
            </a:r>
            <a:r>
              <a:rPr lang="en-US" sz="1400" i="1" dirty="0"/>
              <a:t>Am Fam Physician</a:t>
            </a:r>
            <a:r>
              <a:rPr lang="en-US" sz="1400" dirty="0"/>
              <a:t>. 2009;79(1):25-26. </a:t>
            </a:r>
            <a:r>
              <a:rPr lang="en-US" sz="1400" u="sng" dirty="0">
                <a:hlinkClick r:id="rId6"/>
              </a:rPr>
              <a:t>Link</a:t>
            </a:r>
            <a:endParaRPr lang="en-US" sz="1400" dirty="0"/>
          </a:p>
          <a:p>
            <a:pPr lvl="0">
              <a:spcAft>
                <a:spcPts val="900"/>
              </a:spcAft>
            </a:pPr>
            <a:r>
              <a:rPr lang="en-US" sz="1400" dirty="0" err="1"/>
              <a:t>Weinfeld</a:t>
            </a:r>
            <a:r>
              <a:rPr lang="en-US" sz="1400" dirty="0"/>
              <a:t> JM, Finkelstein K. How to answer your clinical questions more efficiently. </a:t>
            </a:r>
            <a:r>
              <a:rPr lang="en-US" sz="1400" i="1" dirty="0"/>
              <a:t>Fam </a:t>
            </a:r>
            <a:r>
              <a:rPr lang="en-US" sz="1400" i="1" dirty="0" err="1"/>
              <a:t>Pract</a:t>
            </a:r>
            <a:r>
              <a:rPr lang="en-US" sz="1400" i="1" dirty="0"/>
              <a:t> Manag</a:t>
            </a:r>
            <a:r>
              <a:rPr lang="en-US" sz="1400" dirty="0"/>
              <a:t>. 2005;12(7):37-41. </a:t>
            </a:r>
            <a:r>
              <a:rPr lang="en-US" sz="1400" u="sng" dirty="0">
                <a:hlinkClick r:id="rId7"/>
              </a:rPr>
              <a:t>Link</a:t>
            </a:r>
            <a:endParaRPr lang="en-US" sz="1400" dirty="0"/>
          </a:p>
          <a:p>
            <a:pPr lvl="0">
              <a:spcAft>
                <a:spcPts val="900"/>
              </a:spcAft>
            </a:pPr>
            <a:r>
              <a:rPr lang="en-US" sz="1400" dirty="0"/>
              <a:t>Hoffman TC, et al. The connection between evidence-based medicine and shared decision making.  </a:t>
            </a:r>
            <a:r>
              <a:rPr lang="en-US" sz="1400" i="1" dirty="0"/>
              <a:t>JAMA</a:t>
            </a:r>
            <a:r>
              <a:rPr lang="en-US" sz="1400" dirty="0"/>
              <a:t>. 2014;312(13):1295-1296.</a:t>
            </a:r>
          </a:p>
          <a:p>
            <a:pPr lvl="0">
              <a:spcAft>
                <a:spcPts val="900"/>
              </a:spcAft>
            </a:pPr>
            <a:r>
              <a:rPr lang="en-US" sz="1400" dirty="0" err="1"/>
              <a:t>Stiggelbout</a:t>
            </a:r>
            <a:r>
              <a:rPr lang="en-US" sz="1400" dirty="0"/>
              <a:t> AM, Van der </a:t>
            </a:r>
            <a:r>
              <a:rPr lang="en-US" sz="1400" dirty="0" err="1"/>
              <a:t>Weijden</a:t>
            </a:r>
            <a:r>
              <a:rPr lang="en-US" sz="1400" dirty="0"/>
              <a:t> T, De Wit MP, et al. Shared decision making: really putting patients at the </a:t>
            </a:r>
            <a:r>
              <a:rPr lang="en-US" sz="1400" dirty="0" err="1"/>
              <a:t>centre</a:t>
            </a:r>
            <a:r>
              <a:rPr lang="en-US" sz="1400" dirty="0"/>
              <a:t> of healthcare. </a:t>
            </a:r>
            <a:r>
              <a:rPr lang="en-US" sz="1400" i="1" dirty="0"/>
              <a:t>BMJ</a:t>
            </a:r>
            <a:r>
              <a:rPr lang="en-US" sz="1400" dirty="0"/>
              <a:t>. 2012;344:e256.</a:t>
            </a:r>
          </a:p>
          <a:p>
            <a:pPr lvl="0">
              <a:spcAft>
                <a:spcPts val="900"/>
              </a:spcAft>
            </a:pPr>
            <a:r>
              <a:rPr lang="en-US" sz="1400" dirty="0"/>
              <a:t>Epstein RM, Peters E.  Beyond information: exploring patients’ preferences. </a:t>
            </a:r>
            <a:r>
              <a:rPr lang="en-US" sz="1400" i="1" dirty="0"/>
              <a:t>JAMA</a:t>
            </a:r>
            <a:r>
              <a:rPr lang="en-US" sz="1400" dirty="0"/>
              <a:t>. 2009;302:195-197.</a:t>
            </a:r>
          </a:p>
          <a:p>
            <a:pPr lvl="0">
              <a:spcAft>
                <a:spcPts val="900"/>
              </a:spcAft>
            </a:pPr>
            <a:r>
              <a:rPr lang="en-US" sz="1400" dirty="0"/>
              <a:t>Thornton H. Patients' understanding of risk. </a:t>
            </a:r>
            <a:r>
              <a:rPr lang="en-US" sz="1400" i="1" dirty="0"/>
              <a:t>BMJ</a:t>
            </a:r>
            <a:r>
              <a:rPr lang="en-US" sz="1400" dirty="0"/>
              <a:t>. 2003;327(7417):693-694.</a:t>
            </a:r>
          </a:p>
          <a:p>
            <a:pPr lvl="0">
              <a:spcAft>
                <a:spcPts val="900"/>
              </a:spcAft>
            </a:pPr>
            <a:r>
              <a:rPr lang="en-US" sz="1400" dirty="0" err="1"/>
              <a:t>Towle</a:t>
            </a:r>
            <a:r>
              <a:rPr lang="en-US" sz="1400" dirty="0"/>
              <a:t> A. Framework for teaching and learning informed shared decision making. </a:t>
            </a:r>
            <a:r>
              <a:rPr lang="en-US" sz="1400" i="1" dirty="0"/>
              <a:t>BMJ</a:t>
            </a:r>
            <a:r>
              <a:rPr lang="en-US" sz="1400" dirty="0"/>
              <a:t>. 1999; 319(7212):766–771. </a:t>
            </a:r>
            <a:r>
              <a:rPr lang="en-US" sz="1400" u="sng" dirty="0">
                <a:hlinkClick r:id="rId8"/>
              </a:rPr>
              <a:t>Link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05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660" y="450377"/>
            <a:ext cx="8666327" cy="4521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245660" y="982639"/>
            <a:ext cx="9894627" cy="3986449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279168" y="5119226"/>
            <a:ext cx="371191" cy="390780"/>
          </a:xfrm>
          <a:prstGeom prst="downArrow">
            <a:avLst>
              <a:gd name="adj1" fmla="val 50000"/>
              <a:gd name="adj2" fmla="val 620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8529991" y="5120939"/>
            <a:ext cx="371191" cy="390780"/>
          </a:xfrm>
          <a:prstGeom prst="downArrow">
            <a:avLst>
              <a:gd name="adj1" fmla="val 50000"/>
              <a:gd name="adj2" fmla="val 620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7525" y="5129950"/>
            <a:ext cx="125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5875" y="5129950"/>
            <a:ext cx="115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Expert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da-DK" dirty="0"/>
              <a:t>(Guyatt et al., 2015; </a:t>
            </a:r>
            <a:r>
              <a:rPr lang="en-US" dirty="0" err="1"/>
              <a:t>Weinfeld</a:t>
            </a:r>
            <a:r>
              <a:rPr lang="en-US" dirty="0"/>
              <a:t> et al., 2005)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999" y="2892356"/>
            <a:ext cx="46067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8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Background Questions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Simple disease, med, or treatment questions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“What is the starting dose of _____?”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0684" y="483821"/>
            <a:ext cx="48313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8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Foreground Questions</a:t>
            </a:r>
            <a:endParaRPr 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Complex comparisons of interventions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*PICO formatted*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“In medical residents with sleep deprivation how does coffee compared to placebo affect quality of life?”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986" y="4172732"/>
            <a:ext cx="1228301" cy="799597"/>
          </a:xfrm>
          <a:prstGeom prst="rect">
            <a:avLst/>
          </a:prstGeom>
        </p:spPr>
      </p:pic>
      <p:sp>
        <p:nvSpPr>
          <p:cNvPr id="16" name="Text Placeholder 6"/>
          <p:cNvSpPr txBox="1">
            <a:spLocks/>
          </p:cNvSpPr>
          <p:nvPr/>
        </p:nvSpPr>
        <p:spPr>
          <a:xfrm>
            <a:off x="3223098" y="5653006"/>
            <a:ext cx="2711450" cy="35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None/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*</a:t>
            </a:r>
            <a:r>
              <a:rPr lang="en-US" b="1" dirty="0"/>
              <a:t>PICO</a:t>
            </a:r>
            <a:r>
              <a:rPr lang="en-US" dirty="0"/>
              <a:t>: see next slide for details*</a:t>
            </a:r>
          </a:p>
        </p:txBody>
      </p:sp>
    </p:spTree>
    <p:extLst>
      <p:ext uri="{BB962C8B-B14F-4D97-AF65-F5344CB8AC3E}">
        <p14:creationId xmlns:p14="http://schemas.microsoft.com/office/powerpoint/2010/main" val="3577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Tufts - Center for Information Mastery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Core readings</a:t>
            </a:r>
            <a:endParaRPr lang="en-US" dirty="0"/>
          </a:p>
          <a:p>
            <a:r>
              <a:rPr lang="en-US" dirty="0">
                <a:hlinkClick r:id="rId5"/>
              </a:rPr>
              <a:t>Center for EBM - Tools</a:t>
            </a:r>
            <a:endParaRPr lang="en-US" dirty="0"/>
          </a:p>
          <a:p>
            <a:r>
              <a:rPr lang="en-US" dirty="0">
                <a:hlinkClick r:id="rId6"/>
              </a:rPr>
              <a:t>Cochrane EBM Glossary</a:t>
            </a:r>
            <a:endParaRPr lang="en-US" dirty="0"/>
          </a:p>
          <a:p>
            <a:r>
              <a:rPr lang="en-US" dirty="0">
                <a:hlinkClick r:id="rId7"/>
              </a:rPr>
              <a:t>Duke – Evidence-Based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2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462336" y="1604663"/>
            <a:ext cx="8229600" cy="405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Structure for building foreground questions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dirty="0"/>
              <a:t> </a:t>
            </a:r>
            <a:endParaRPr lang="en-US" b="1" u="sng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tabLst>
                <a:tab pos="398463" algn="l"/>
              </a:tabLst>
            </a:pPr>
            <a:r>
              <a:rPr lang="en-US" b="1" u="sng" dirty="0"/>
              <a:t>P</a:t>
            </a:r>
            <a:endParaRPr 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tabLst>
                <a:tab pos="398463" algn="l"/>
              </a:tabLst>
            </a:pPr>
            <a:r>
              <a:rPr lang="en-US" b="1" u="sng" dirty="0"/>
              <a:t>I</a:t>
            </a:r>
            <a:endParaRPr 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tabLst>
                <a:tab pos="398463" algn="l"/>
              </a:tabLst>
            </a:pPr>
            <a:r>
              <a:rPr lang="en-US" b="1" u="sng" dirty="0"/>
              <a:t>C</a:t>
            </a:r>
            <a:endParaRPr lang="en-US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tabLst>
                <a:tab pos="398463" algn="l"/>
              </a:tabLst>
            </a:pPr>
            <a:r>
              <a:rPr lang="en-US" b="1" u="sng" dirty="0"/>
              <a:t>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336" y="1604663"/>
            <a:ext cx="8229600" cy="4057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Structure for building foreground questions</a:t>
            </a:r>
          </a:p>
          <a:p>
            <a:pPr marL="0" indent="0">
              <a:buNone/>
              <a:tabLst>
                <a:tab pos="398463" algn="l"/>
              </a:tabLst>
            </a:pPr>
            <a:endParaRPr lang="en-US" b="1" u="sng" dirty="0"/>
          </a:p>
          <a:p>
            <a:pPr marL="0" indent="0">
              <a:buNone/>
              <a:tabLst>
                <a:tab pos="398463" algn="l"/>
              </a:tabLst>
            </a:pPr>
            <a:r>
              <a:rPr lang="en-US" b="1" u="sng" dirty="0"/>
              <a:t>P</a:t>
            </a:r>
            <a:r>
              <a:rPr lang="en-US" dirty="0"/>
              <a:t>roblem, </a:t>
            </a:r>
            <a:r>
              <a:rPr lang="en-US" b="1" u="sng" dirty="0"/>
              <a:t>P</a:t>
            </a:r>
            <a:r>
              <a:rPr lang="en-US" dirty="0"/>
              <a:t>opulation, or </a:t>
            </a:r>
            <a:r>
              <a:rPr lang="en-US" b="1" u="sng" dirty="0"/>
              <a:t>P</a:t>
            </a:r>
            <a:r>
              <a:rPr lang="en-US" dirty="0"/>
              <a:t>atient</a:t>
            </a:r>
          </a:p>
          <a:p>
            <a:pPr marL="0" indent="0">
              <a:buNone/>
              <a:tabLst>
                <a:tab pos="398463" algn="l"/>
              </a:tabLst>
            </a:pPr>
            <a:r>
              <a:rPr lang="en-US" b="1" u="sng" dirty="0"/>
              <a:t>I</a:t>
            </a:r>
            <a:r>
              <a:rPr lang="en-US" dirty="0"/>
              <a:t>ntervention</a:t>
            </a:r>
          </a:p>
          <a:p>
            <a:pPr marL="0" indent="0">
              <a:buNone/>
              <a:tabLst>
                <a:tab pos="398463" algn="l"/>
              </a:tabLst>
            </a:pPr>
            <a:r>
              <a:rPr lang="en-US" b="1" u="sng" dirty="0"/>
              <a:t>C</a:t>
            </a:r>
            <a:r>
              <a:rPr lang="en-US" dirty="0"/>
              <a:t>omparison</a:t>
            </a:r>
          </a:p>
          <a:p>
            <a:pPr marL="0" indent="0">
              <a:buNone/>
              <a:tabLst>
                <a:tab pos="398463" algn="l"/>
              </a:tabLst>
            </a:pPr>
            <a:r>
              <a:rPr lang="en-US" b="1" u="sng" dirty="0"/>
              <a:t>O</a:t>
            </a:r>
            <a:r>
              <a:rPr lang="en-US" dirty="0"/>
              <a:t>utcome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(</a:t>
            </a:r>
            <a:r>
              <a:rPr lang="en-US" dirty="0" err="1"/>
              <a:t>Weinfeld</a:t>
            </a:r>
            <a:r>
              <a:rPr lang="en-US" dirty="0"/>
              <a:t> et al., 2005)</a:t>
            </a:r>
          </a:p>
        </p:txBody>
      </p:sp>
    </p:spTree>
    <p:extLst>
      <p:ext uri="{BB962C8B-B14F-4D97-AF65-F5344CB8AC3E}">
        <p14:creationId xmlns:p14="http://schemas.microsoft.com/office/powerpoint/2010/main" val="739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274638"/>
            <a:ext cx="8921991" cy="1143000"/>
          </a:xfrm>
        </p:spPr>
        <p:txBody>
          <a:bodyPr>
            <a:noAutofit/>
          </a:bodyPr>
          <a:lstStyle/>
          <a:p>
            <a:r>
              <a:rPr lang="en-US" u="sng" dirty="0"/>
              <a:t>P</a:t>
            </a:r>
            <a:r>
              <a:rPr lang="en-US" b="0" dirty="0"/>
              <a:t>atient</a:t>
            </a:r>
            <a:r>
              <a:rPr lang="en-US" dirty="0"/>
              <a:t> </a:t>
            </a:r>
            <a:r>
              <a:rPr lang="en-US" u="sng" dirty="0"/>
              <a:t>O</a:t>
            </a:r>
            <a:r>
              <a:rPr lang="en-US" b="0" dirty="0"/>
              <a:t>riented</a:t>
            </a:r>
            <a:r>
              <a:rPr lang="en-US" dirty="0"/>
              <a:t> </a:t>
            </a:r>
            <a:r>
              <a:rPr lang="en-US" u="sng" dirty="0"/>
              <a:t>E</a:t>
            </a:r>
            <a:r>
              <a:rPr lang="en-US" b="0" dirty="0"/>
              <a:t>vidence </a:t>
            </a:r>
            <a:r>
              <a:rPr lang="en-US" dirty="0"/>
              <a:t>(POE)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Quantity and quality of life</a:t>
            </a:r>
          </a:p>
          <a:p>
            <a:pPr lvl="1"/>
            <a:r>
              <a:rPr lang="en-US" dirty="0"/>
              <a:t>Pain/symptom improvement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dirty="0"/>
              <a:t>isease </a:t>
            </a:r>
            <a:r>
              <a:rPr lang="en-US" b="1" dirty="0"/>
              <a:t>O</a:t>
            </a:r>
            <a:r>
              <a:rPr lang="en-US" dirty="0"/>
              <a:t>riented </a:t>
            </a:r>
            <a:r>
              <a:rPr lang="en-US" b="1" dirty="0"/>
              <a:t>E</a:t>
            </a:r>
            <a:r>
              <a:rPr lang="en-US" dirty="0"/>
              <a:t>vidence (</a:t>
            </a:r>
            <a:r>
              <a:rPr lang="en-US" b="1" dirty="0"/>
              <a:t>DOE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19245" y="5658617"/>
            <a:ext cx="4967555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1994; Slawson et al., 2005)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5324" y="4182703"/>
            <a:ext cx="1235797" cy="11045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IOU</a:t>
            </a:r>
          </a:p>
        </p:txBody>
      </p:sp>
      <p:pic>
        <p:nvPicPr>
          <p:cNvPr id="8" name="Picture 7" descr="Stacks of gold coins">
            <a:extLst>
              <a:ext uri="{FF2B5EF4-FFF2-40B4-BE49-F238E27FC236}">
                <a16:creationId xmlns:a16="http://schemas.microsoft.com/office/drawing/2014/main" id="{92959264-4CD4-DFCD-F083-4F7DC7E409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823" y="1748747"/>
            <a:ext cx="2422088" cy="16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POE or DOE?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63373" y="4336182"/>
            <a:ext cx="3120308" cy="49775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DOE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1597" y="5658617"/>
            <a:ext cx="3755204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873302" y="4349316"/>
            <a:ext cx="3052585" cy="47148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POE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5245" y="2358012"/>
            <a:ext cx="1716565" cy="1540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IOU</a:t>
            </a:r>
          </a:p>
        </p:txBody>
      </p:sp>
      <p:pic>
        <p:nvPicPr>
          <p:cNvPr id="4" name="Picture 3" descr="Stacks of gold coins">
            <a:extLst>
              <a:ext uri="{FF2B5EF4-FFF2-40B4-BE49-F238E27FC236}">
                <a16:creationId xmlns:a16="http://schemas.microsoft.com/office/drawing/2014/main" id="{248F1767-7FFE-0A77-0DE7-4ACD81328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60" y="2321285"/>
            <a:ext cx="2421467" cy="1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5627556" y="4285159"/>
            <a:ext cx="605182" cy="576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63373" y="4336182"/>
            <a:ext cx="3120308" cy="49775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DOE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1597" y="5658617"/>
            <a:ext cx="3755204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873302" y="4349316"/>
            <a:ext cx="3052585" cy="47148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POE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5245" y="2358012"/>
            <a:ext cx="1716565" cy="1540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IOU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New Statin Lowers LDL by 80%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4547" y="4239894"/>
            <a:ext cx="756665" cy="685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tacks of gold coins">
            <a:extLst>
              <a:ext uri="{FF2B5EF4-FFF2-40B4-BE49-F238E27FC236}">
                <a16:creationId xmlns:a16="http://schemas.microsoft.com/office/drawing/2014/main" id="{D3A8E977-93F4-5E14-055A-67F1BC0C6D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60" y="2321285"/>
            <a:ext cx="2421467" cy="1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1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5627556" y="4285159"/>
            <a:ext cx="605182" cy="576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63373" y="4488935"/>
            <a:ext cx="3120308" cy="49775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DOE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31597" y="5658617"/>
            <a:ext cx="3755204" cy="358775"/>
          </a:xfrm>
        </p:spPr>
        <p:txBody>
          <a:bodyPr>
            <a:noAutofit/>
          </a:bodyPr>
          <a:lstStyle/>
          <a:p>
            <a:r>
              <a:rPr lang="da-DK" dirty="0"/>
              <a:t>(Slawson et al., 1994; Shaughnessy et al., 1994)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873302" y="4502069"/>
            <a:ext cx="3052585" cy="47148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/>
              <a:t>POE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5245" y="2510765"/>
            <a:ext cx="1716565" cy="15408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IOU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44547" y="4239894"/>
            <a:ext cx="756665" cy="6851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1" y="63423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Ordering TMP/SMX for a Patient on Spironolactone is Associated with Serum Potassium Elevations</a:t>
            </a:r>
          </a:p>
        </p:txBody>
      </p:sp>
      <p:pic>
        <p:nvPicPr>
          <p:cNvPr id="2" name="Picture 1" descr="Stacks of gold coins">
            <a:extLst>
              <a:ext uri="{FF2B5EF4-FFF2-40B4-BE49-F238E27FC236}">
                <a16:creationId xmlns:a16="http://schemas.microsoft.com/office/drawing/2014/main" id="{2298BD1E-9563-E180-6300-4B412EB4FD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860" y="2321285"/>
            <a:ext cx="2421467" cy="16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RCR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RCR_Powerpoint</Template>
  <TotalTime>2324</TotalTime>
  <Words>2374</Words>
  <Application>Microsoft Office PowerPoint</Application>
  <PresentationFormat>On-screen Show (4:3)</PresentationFormat>
  <Paragraphs>399</Paragraphs>
  <Slides>40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Courier New</vt:lpstr>
      <vt:lpstr>Wingdings</vt:lpstr>
      <vt:lpstr>RCR_Powerpoint</vt:lpstr>
      <vt:lpstr>Information Management Using Evidence-Based Resources  in Clinical Practice</vt:lpstr>
      <vt:lpstr>Learning Objectives</vt:lpstr>
      <vt:lpstr>Outline:</vt:lpstr>
      <vt:lpstr>PowerPoint Presentation</vt:lpstr>
      <vt:lpstr>PICO</vt:lpstr>
      <vt:lpstr>Patient Oriented Evidence (POE)</vt:lpstr>
      <vt:lpstr>Activity: POE or DOE?</vt:lpstr>
      <vt:lpstr>A New Statin Lowers LDL by 80%</vt:lpstr>
      <vt:lpstr>Ordering TMP/SMX for a Patient on Spironolactone is Associated with Serum Potassium Elevations</vt:lpstr>
      <vt:lpstr>An Antiviral May Reduce Influenza Symptoms &lt;1 Day</vt:lpstr>
      <vt:lpstr>Patient Oriented Evidence That Matters? (POEM)</vt:lpstr>
      <vt:lpstr>Usefulness Equation</vt:lpstr>
      <vt:lpstr>Hunting and Foraging</vt:lpstr>
      <vt:lpstr>Outline:</vt:lpstr>
      <vt:lpstr>What Resources Do You Use to Stay Up to Date Medically?</vt:lpstr>
      <vt:lpstr>Foraging Tools Usefulness</vt:lpstr>
      <vt:lpstr>PowerPoint Presentation</vt:lpstr>
      <vt:lpstr>Key Foraging Tool Evaluation Questions</vt:lpstr>
      <vt:lpstr>PowerPoint Presentation</vt:lpstr>
      <vt:lpstr>Activity: Review Your Inbox!</vt:lpstr>
      <vt:lpstr>Example High Quality Foraging Tools</vt:lpstr>
      <vt:lpstr>Individual Activity Subscribe or Unsubscribe</vt:lpstr>
      <vt:lpstr>Outline:</vt:lpstr>
      <vt:lpstr>PowerPoint Presentation</vt:lpstr>
      <vt:lpstr>Using Evidence as a Guide</vt:lpstr>
      <vt:lpstr>Patients and Perceived Risk</vt:lpstr>
      <vt:lpstr>PowerPoint Presentation</vt:lpstr>
      <vt:lpstr>Decision Aids</vt:lpstr>
      <vt:lpstr>List of Decision Aid Resources</vt:lpstr>
      <vt:lpstr>Activity: Apply a Decision Aid  to a Patient Case</vt:lpstr>
      <vt:lpstr>PowerPoint Presentation</vt:lpstr>
      <vt:lpstr>When to Use Shared Decision Making</vt:lpstr>
      <vt:lpstr>Competencies of SDM</vt:lpstr>
      <vt:lpstr>Competencies of SDM</vt:lpstr>
      <vt:lpstr>Competencies of SDM</vt:lpstr>
      <vt:lpstr>Activity: Role Play the Statin Scenario</vt:lpstr>
      <vt:lpstr>Outline:</vt:lpstr>
      <vt:lpstr>Summary + Discussion</vt:lpstr>
      <vt:lpstr>References</vt:lpstr>
      <vt:lpstr>Resources</vt:lpstr>
    </vt:vector>
  </TitlesOfParts>
  <Company>UPMC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Management Using Evidence Based Resources in Clinical Practice</dc:title>
  <dc:creator>Owens, Nicholas W</dc:creator>
  <cp:lastModifiedBy>STFM_Staff4</cp:lastModifiedBy>
  <cp:revision>162</cp:revision>
  <dcterms:created xsi:type="dcterms:W3CDTF">2015-10-01T17:58:36Z</dcterms:created>
  <dcterms:modified xsi:type="dcterms:W3CDTF">2026-01-21T20:34:13Z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2023-03-20T14:28:53Z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4d7fb234-f9a1-47c2-a9dd-ffae0a472420</vt:lpwstr>
  </property>
  <property fmtid="{D5CDD505-2E9C-101B-9397-08002B2CF9AE}" pid="8" name="MSIP_Label_5e4b1be8-281e-475d-98b0-21c3457e5a46_ContentBits">
    <vt:lpwstr>0</vt:lpwstr>
  </property>
</Properties>
</file>