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64" r:id="rId5"/>
    <p:sldId id="260" r:id="rId6"/>
    <p:sldId id="267" r:id="rId7"/>
    <p:sldId id="266" r:id="rId8"/>
    <p:sldId id="269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8210"/>
            <a:ext cx="7772400" cy="1470025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7129"/>
            <a:ext cx="64008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Author’s Name</a:t>
            </a:r>
            <a:br>
              <a:rPr lang="en-US" dirty="0"/>
            </a:br>
            <a:r>
              <a:rPr lang="en-US" dirty="0"/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57838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Content w/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5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75350" y="5658617"/>
            <a:ext cx="2711450" cy="358775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5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e w/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0258" y="1600198"/>
            <a:ext cx="3926541" cy="40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457200" y="1600198"/>
            <a:ext cx="3926541" cy="40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75350" y="5658617"/>
            <a:ext cx="2711450" cy="358775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6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0258" y="1600198"/>
            <a:ext cx="3926541" cy="44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457200" y="1600198"/>
            <a:ext cx="3926541" cy="44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6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1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6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3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5" r:id="rId4"/>
    <p:sldLayoutId id="2147483657" r:id="rId5"/>
    <p:sldLayoutId id="2147483659" r:id="rId6"/>
    <p:sldLayoutId id="21474836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accent3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Fournier’s Gangrene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Scott Cordts, MD</a:t>
            </a:r>
          </a:p>
        </p:txBody>
      </p:sp>
    </p:spTree>
    <p:extLst>
      <p:ext uri="{BB962C8B-B14F-4D97-AF65-F5344CB8AC3E}">
        <p14:creationId xmlns:p14="http://schemas.microsoft.com/office/powerpoint/2010/main" val="41083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52365"/>
          </a:xfrm>
        </p:spPr>
        <p:txBody>
          <a:bodyPr>
            <a:noAutofit/>
          </a:bodyPr>
          <a:lstStyle/>
          <a:p>
            <a:r>
              <a:rPr lang="en-US" sz="2400" dirty="0"/>
              <a:t>Goldstein EJC, Anaya DA, Dellinger EP. Necrotizing Soft-Tissue Infection: Diagnosis and Management. </a:t>
            </a:r>
            <a:r>
              <a:rPr lang="en-US" sz="2400" i="1" dirty="0"/>
              <a:t>Clinical Infectious Diseases</a:t>
            </a:r>
            <a:r>
              <a:rPr lang="en-US" sz="2400" dirty="0"/>
              <a:t>. 2007;44(5):705–710. </a:t>
            </a:r>
          </a:p>
          <a:p>
            <a:r>
              <a:rPr lang="en-US" sz="2400" dirty="0"/>
              <a:t>Stevens DL, </a:t>
            </a:r>
            <a:r>
              <a:rPr lang="en-US" sz="2400" dirty="0" err="1"/>
              <a:t>Bisno</a:t>
            </a:r>
            <a:r>
              <a:rPr lang="en-US" sz="2400" dirty="0"/>
              <a:t> AL, Chambers HF, et al. Executive Summary: Practice Guidelines for the Diagnosis and Management of Skin and Soft Tissue Infections: 2014 Update by the Infectious Diseases Society of America. </a:t>
            </a:r>
            <a:r>
              <a:rPr lang="en-US" sz="2400" i="1" dirty="0"/>
              <a:t>Clinical Infectious Diseases</a:t>
            </a:r>
            <a:r>
              <a:rPr lang="en-US" sz="2400" dirty="0"/>
              <a:t>. 2014;59(2):147–159.</a:t>
            </a:r>
          </a:p>
          <a:p>
            <a:r>
              <a:rPr lang="en-US" sz="2400" dirty="0" err="1"/>
              <a:t>Bersoff</a:t>
            </a:r>
            <a:r>
              <a:rPr lang="en-US" sz="2400" dirty="0"/>
              <a:t>-Matcha SJ, Chamberlain C, Cao C, et al. Fournier Gangrene Associated With Sodium-Glucose Cotransporter-2 Inhibitors: A Review of Spontaneous </a:t>
            </a:r>
            <a:r>
              <a:rPr lang="en-US" sz="2400" dirty="0" err="1"/>
              <a:t>Postmarketing</a:t>
            </a:r>
            <a:r>
              <a:rPr lang="en-US" sz="2400" dirty="0"/>
              <a:t> Cases. </a:t>
            </a:r>
            <a:r>
              <a:rPr lang="en-US" sz="2400" i="1" dirty="0"/>
              <a:t>Ann Intern Med.</a:t>
            </a:r>
            <a:r>
              <a:rPr lang="en-US" sz="2400" dirty="0"/>
              <a:t> 2019;170(11);764.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57 </a:t>
            </a:r>
            <a:r>
              <a:rPr lang="en-US" sz="3200" dirty="0" err="1"/>
              <a:t>yo</a:t>
            </a:r>
            <a:r>
              <a:rPr lang="en-US" sz="3200" dirty="0"/>
              <a:t> M with PMH of T2DM, COPD and </a:t>
            </a:r>
            <a:r>
              <a:rPr lang="en-US" sz="3200" dirty="0" err="1"/>
              <a:t>HFrEF</a:t>
            </a:r>
            <a:r>
              <a:rPr lang="en-US" sz="3200" dirty="0"/>
              <a:t> (20%) secondary to ASCVD presented with a 3-day history of severe scrotal pain and swelling.  </a:t>
            </a:r>
          </a:p>
          <a:p>
            <a:r>
              <a:rPr lang="en-US" sz="3200" dirty="0"/>
              <a:t>VS: T 37.2 C, P 88, R 18, BP 80/40 BMI 24.1</a:t>
            </a:r>
          </a:p>
          <a:p>
            <a:r>
              <a:rPr lang="en-US" sz="3200" dirty="0"/>
              <a:t>He appears ill.  Mucous membranes are dry.</a:t>
            </a:r>
          </a:p>
        </p:txBody>
      </p:sp>
    </p:spTree>
    <p:extLst>
      <p:ext uri="{BB962C8B-B14F-4D97-AF65-F5344CB8AC3E}">
        <p14:creationId xmlns:p14="http://schemas.microsoft.com/office/powerpoint/2010/main" val="3577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870" y="1505233"/>
            <a:ext cx="4200144" cy="411429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344774" y="1304144"/>
            <a:ext cx="4038967" cy="4720137"/>
          </a:xfrm>
        </p:spPr>
        <p:txBody>
          <a:bodyPr>
            <a:noAutofit/>
          </a:bodyPr>
          <a:lstStyle/>
          <a:p>
            <a:r>
              <a:rPr lang="en-US" dirty="0"/>
              <a:t>Extensive edema, erythema, and warmth to the entire scrotum that extends into the perineum and right buttocks.  </a:t>
            </a:r>
          </a:p>
          <a:p>
            <a:r>
              <a:rPr lang="en-US" dirty="0"/>
              <a:t>Necrotic black eschar of the lower scrotum with </a:t>
            </a:r>
            <a:r>
              <a:rPr lang="en-US" dirty="0" err="1"/>
              <a:t>crepitance</a:t>
            </a:r>
            <a:r>
              <a:rPr lang="en-US" dirty="0"/>
              <a:t>. Minimal discharge but foul smell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WBC 15.6 (10% Bands)</a:t>
            </a:r>
          </a:p>
          <a:p>
            <a:r>
              <a:rPr lang="en-US" dirty="0"/>
              <a:t>Glucose 145, Na 127, BUN 119, Cr 4.2</a:t>
            </a:r>
          </a:p>
          <a:p>
            <a:r>
              <a:rPr lang="en-US" dirty="0"/>
              <a:t>Serum lactate 1.6 (Normal)</a:t>
            </a:r>
          </a:p>
        </p:txBody>
      </p:sp>
    </p:spTree>
    <p:extLst>
      <p:ext uri="{BB962C8B-B14F-4D97-AF65-F5344CB8AC3E}">
        <p14:creationId xmlns:p14="http://schemas.microsoft.com/office/powerpoint/2010/main" val="169900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20"/>
            <a:ext cx="8503920" cy="4774721"/>
          </a:xfrm>
        </p:spPr>
        <p:txBody>
          <a:bodyPr>
            <a:noAutofit/>
          </a:bodyPr>
          <a:lstStyle/>
          <a:p>
            <a:r>
              <a:rPr lang="en-US" sz="3200" dirty="0"/>
              <a:t>Is this patient stable or unstable and why?</a:t>
            </a:r>
          </a:p>
          <a:p>
            <a:pPr lvl="1"/>
            <a:r>
              <a:rPr lang="en-US" sz="2800" i="1" dirty="0"/>
              <a:t>He is unstable. He appears ill, dehydrated and is hypotensive.</a:t>
            </a:r>
          </a:p>
          <a:p>
            <a:r>
              <a:rPr lang="en-US" sz="3200" dirty="0"/>
              <a:t>What should be your first intervention to address his blood pressure?</a:t>
            </a:r>
          </a:p>
          <a:p>
            <a:pPr lvl="1"/>
            <a:r>
              <a:rPr lang="en-US" sz="2800" i="1" dirty="0"/>
              <a:t>Isotonic fluid bolus, preferably Ringer’s Lactate</a:t>
            </a:r>
          </a:p>
          <a:p>
            <a:r>
              <a:rPr lang="en-US" sz="3200" dirty="0"/>
              <a:t>If his blood pressure does not improve despite adequate fluid resuscitation, what further intervention should you take?</a:t>
            </a:r>
          </a:p>
          <a:p>
            <a:pPr lvl="1"/>
            <a:r>
              <a:rPr lang="en-US" sz="2800" i="1" dirty="0"/>
              <a:t>Addition of vasopressors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20"/>
            <a:ext cx="8595360" cy="4057739"/>
          </a:xfrm>
        </p:spPr>
        <p:txBody>
          <a:bodyPr>
            <a:noAutofit/>
          </a:bodyPr>
          <a:lstStyle/>
          <a:p>
            <a:r>
              <a:rPr lang="en-US" sz="3200" dirty="0"/>
              <a:t>Does he require any diagnostic imaging prior to treatment?</a:t>
            </a:r>
          </a:p>
          <a:p>
            <a:pPr lvl="1"/>
            <a:r>
              <a:rPr lang="en-US" sz="2800" i="1" dirty="0"/>
              <a:t>No </a:t>
            </a:r>
            <a:r>
              <a:rPr lang="en-US" sz="2800" dirty="0"/>
              <a:t>—</a:t>
            </a:r>
            <a:r>
              <a:rPr lang="en-US" sz="2800" i="1" dirty="0"/>
              <a:t> although CT or MRI can delineate the extent of infection, they should not delay definitive treatment</a:t>
            </a:r>
          </a:p>
          <a:p>
            <a:r>
              <a:rPr lang="en-US" sz="3200" dirty="0"/>
              <a:t>The definitive treatment for this condition is?</a:t>
            </a:r>
          </a:p>
          <a:p>
            <a:pPr lvl="1"/>
            <a:r>
              <a:rPr lang="en-US" sz="2800" i="1" dirty="0"/>
              <a:t>Surgical debridement + IV antibiotics</a:t>
            </a:r>
          </a:p>
          <a:p>
            <a:r>
              <a:rPr lang="en-US" sz="3200" dirty="0"/>
              <a:t>Is this infection typically caused by a single microorganism or is it </a:t>
            </a:r>
            <a:r>
              <a:rPr lang="en-US" sz="3200" dirty="0" err="1"/>
              <a:t>polymicrobial</a:t>
            </a:r>
            <a:r>
              <a:rPr lang="en-US" sz="3200" dirty="0"/>
              <a:t>?</a:t>
            </a:r>
          </a:p>
          <a:p>
            <a:pPr lvl="1"/>
            <a:r>
              <a:rPr lang="en-US" sz="2800" i="1" dirty="0"/>
              <a:t>Fournier’s gangrene is typically a polymicrobial infection.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(Goldstein, et al., 2007)</a:t>
            </a:r>
          </a:p>
        </p:txBody>
      </p:sp>
    </p:spTree>
    <p:extLst>
      <p:ext uri="{BB962C8B-B14F-4D97-AF65-F5344CB8AC3E}">
        <p14:creationId xmlns:p14="http://schemas.microsoft.com/office/powerpoint/2010/main" val="516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057739"/>
          </a:xfrm>
        </p:spPr>
        <p:txBody>
          <a:bodyPr>
            <a:noAutofit/>
          </a:bodyPr>
          <a:lstStyle/>
          <a:p>
            <a:r>
              <a:rPr lang="en-US" sz="3200" dirty="0"/>
              <a:t>What would be an appropriate initial empiric antibiotic regimen?</a:t>
            </a:r>
          </a:p>
          <a:p>
            <a:pPr lvl="1"/>
            <a:r>
              <a:rPr lang="en-US" sz="2800" i="1" dirty="0" err="1"/>
              <a:t>Carbapenem</a:t>
            </a:r>
            <a:r>
              <a:rPr lang="en-US" sz="2800" i="1" dirty="0"/>
              <a:t> or beta-lactam-beta lactamase inhibitor </a:t>
            </a:r>
            <a:r>
              <a:rPr lang="en-US" sz="2800" b="1" i="1" u="sng" dirty="0"/>
              <a:t>PLUS</a:t>
            </a:r>
            <a:r>
              <a:rPr lang="en-US" sz="2800" i="1" dirty="0"/>
              <a:t> agent with activity against MRSA (vancomycin or </a:t>
            </a:r>
            <a:r>
              <a:rPr lang="en-US" sz="2800" i="1" dirty="0" err="1"/>
              <a:t>daptomycin</a:t>
            </a:r>
            <a:r>
              <a:rPr lang="en-US" sz="2800" i="1" dirty="0"/>
              <a:t>) </a:t>
            </a:r>
            <a:r>
              <a:rPr lang="en-US" sz="2800" b="1" i="1" u="sng" dirty="0"/>
              <a:t>PLUS</a:t>
            </a:r>
            <a:r>
              <a:rPr lang="en-US" sz="2800" i="1" dirty="0"/>
              <a:t> clindamycin</a:t>
            </a:r>
          </a:p>
          <a:p>
            <a:r>
              <a:rPr lang="en-US" sz="3200" dirty="0"/>
              <a:t>Why is clindamycin always added, even in the presence of other agents with gram positive and anaerobic coverage?</a:t>
            </a:r>
          </a:p>
          <a:p>
            <a:pPr lvl="1"/>
            <a:r>
              <a:rPr lang="en-US" sz="2800" i="1" dirty="0"/>
              <a:t>It also inhibits exotoxin formation.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(Stevens, et al., 2014)</a:t>
            </a:r>
          </a:p>
        </p:txBody>
      </p:sp>
    </p:spTree>
    <p:extLst>
      <p:ext uri="{BB962C8B-B14F-4D97-AF65-F5344CB8AC3E}">
        <p14:creationId xmlns:p14="http://schemas.microsoft.com/office/powerpoint/2010/main" val="17381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20"/>
            <a:ext cx="8412480" cy="4057739"/>
          </a:xfrm>
        </p:spPr>
        <p:txBody>
          <a:bodyPr>
            <a:noAutofit/>
          </a:bodyPr>
          <a:lstStyle/>
          <a:p>
            <a:r>
              <a:rPr lang="en-US" dirty="0"/>
              <a:t>Can this infection occur in women?</a:t>
            </a:r>
          </a:p>
          <a:p>
            <a:pPr lvl="1"/>
            <a:r>
              <a:rPr lang="en-US" i="1" dirty="0"/>
              <a:t>Yes, although it is more common in men, women can present with the infection typically involving the labia.</a:t>
            </a:r>
          </a:p>
          <a:p>
            <a:r>
              <a:rPr lang="en-US" dirty="0"/>
              <a:t>What class of diabetes medication has been associated with this type of infection?</a:t>
            </a:r>
          </a:p>
          <a:p>
            <a:pPr lvl="1"/>
            <a:r>
              <a:rPr lang="en-US" i="1" dirty="0"/>
              <a:t>SGLT2-inhibitors are associated with Fournier’s gangrene in rare cases however causality has not been clearly established.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475" y="5658617"/>
            <a:ext cx="3502325" cy="358775"/>
          </a:xfrm>
        </p:spPr>
        <p:txBody>
          <a:bodyPr>
            <a:normAutofit/>
          </a:bodyPr>
          <a:lstStyle/>
          <a:p>
            <a:r>
              <a:rPr lang="en-US" dirty="0"/>
              <a:t>(Stevens, et al, 2014, </a:t>
            </a:r>
            <a:r>
              <a:rPr lang="en-US" dirty="0" err="1"/>
              <a:t>Bersoff</a:t>
            </a:r>
            <a:r>
              <a:rPr lang="en-US" dirty="0"/>
              <a:t>-Matcha, et al, 2019)</a:t>
            </a:r>
          </a:p>
        </p:txBody>
      </p:sp>
    </p:spTree>
    <p:extLst>
      <p:ext uri="{BB962C8B-B14F-4D97-AF65-F5344CB8AC3E}">
        <p14:creationId xmlns:p14="http://schemas.microsoft.com/office/powerpoint/2010/main" val="6691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Pearls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Fournier’s gangrene is a necrotizing infection of the perineum and is a surgical emergency  requiring prompt debridement when diagnosed.</a:t>
            </a:r>
          </a:p>
          <a:p>
            <a:r>
              <a:rPr lang="en-US" sz="3200" dirty="0"/>
              <a:t>The infection is polymicrobial and should be treated with broad-spectrum antibiotics until culture results are available and the patient is improving clinically.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563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Fournier’s Gangrene</vt:lpstr>
      <vt:lpstr>Case Presentation</vt:lpstr>
      <vt:lpstr>Case Presentation</vt:lpstr>
      <vt:lpstr>Case Presentation</vt:lpstr>
      <vt:lpstr>Questions for Discussion</vt:lpstr>
      <vt:lpstr>Questions for Discussion</vt:lpstr>
      <vt:lpstr>Questions for Discussion</vt:lpstr>
      <vt:lpstr>Questions for Discussion</vt:lpstr>
      <vt:lpstr>Practice Pearls</vt:lpstr>
      <vt:lpstr>References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STFM_Staff4</cp:lastModifiedBy>
  <cp:revision>45</cp:revision>
  <dcterms:created xsi:type="dcterms:W3CDTF">2018-10-25T01:47:49Z</dcterms:created>
  <dcterms:modified xsi:type="dcterms:W3CDTF">2023-06-16T18:05:25Z</dcterms:modified>
</cp:coreProperties>
</file>